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87" r:id="rId4"/>
    <p:sldId id="307" r:id="rId5"/>
    <p:sldId id="273" r:id="rId6"/>
    <p:sldId id="270" r:id="rId7"/>
    <p:sldId id="266" r:id="rId8"/>
    <p:sldId id="267" r:id="rId9"/>
    <p:sldId id="257" r:id="rId10"/>
    <p:sldId id="289" r:id="rId11"/>
    <p:sldId id="264" r:id="rId12"/>
    <p:sldId id="261" r:id="rId13"/>
    <p:sldId id="275" r:id="rId14"/>
    <p:sldId id="276" r:id="rId15"/>
    <p:sldId id="308" r:id="rId16"/>
    <p:sldId id="277" r:id="rId17"/>
    <p:sldId id="296" r:id="rId18"/>
    <p:sldId id="297" r:id="rId19"/>
    <p:sldId id="295" r:id="rId20"/>
    <p:sldId id="278" r:id="rId21"/>
    <p:sldId id="304" r:id="rId22"/>
    <p:sldId id="290" r:id="rId23"/>
    <p:sldId id="279" r:id="rId24"/>
    <p:sldId id="291" r:id="rId25"/>
    <p:sldId id="299" r:id="rId26"/>
    <p:sldId id="300" r:id="rId27"/>
    <p:sldId id="301" r:id="rId28"/>
    <p:sldId id="306" r:id="rId29"/>
    <p:sldId id="280" r:id="rId30"/>
    <p:sldId id="281" r:id="rId31"/>
    <p:sldId id="282" r:id="rId32"/>
    <p:sldId id="292" r:id="rId33"/>
    <p:sldId id="272" r:id="rId34"/>
    <p:sldId id="298" r:id="rId35"/>
    <p:sldId id="305" r:id="rId36"/>
    <p:sldId id="286" r:id="rId37"/>
    <p:sldId id="302" r:id="rId38"/>
    <p:sldId id="293" r:id="rId39"/>
    <p:sldId id="294" r:id="rId40"/>
    <p:sldId id="283" r:id="rId41"/>
    <p:sldId id="27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31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59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11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99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90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35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96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80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66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25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77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C2A2-89B0-475D-8A39-32B2BF644F49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67F9-574D-4CD8-86E9-E6A074B0A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18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91" y="1422400"/>
            <a:ext cx="7426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ОБЩЕЕ СОБРАНИЕ</a:t>
            </a:r>
          </a:p>
          <a:p>
            <a:pPr algn="ctr"/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ЧЛЕНОВ СНТ «ЗАРЯ – 1»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6873" y="6003637"/>
            <a:ext cx="323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19.01.2020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0791" cy="6477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95" y="2083633"/>
            <a:ext cx="11558424" cy="3205879"/>
          </a:xfrm>
        </p:spPr>
      </p:pic>
      <p:sp>
        <p:nvSpPr>
          <p:cNvPr id="9" name="Прямоугольник 8"/>
          <p:cNvSpPr/>
          <p:nvPr/>
        </p:nvSpPr>
        <p:spPr>
          <a:xfrm>
            <a:off x="847882" y="1127475"/>
            <a:ext cx="873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Садоводы СНТ «ЗАРЯ-1» получают преимущества при использовании оборудования </a:t>
            </a:r>
            <a:r>
              <a:rPr lang="en-US" sz="2400" b="1" dirty="0" err="1" smtClean="0"/>
              <a:t>Waviot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2516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" y="675098"/>
            <a:ext cx="11798300" cy="5452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743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5" y="579360"/>
            <a:ext cx="11215252" cy="5596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56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072"/>
            <a:ext cx="6881091" cy="540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9309" y="110836"/>
            <a:ext cx="65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Должники 2017-2019 годов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273" y="634280"/>
            <a:ext cx="5130656" cy="54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527" y="508000"/>
            <a:ext cx="6908800" cy="59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491" y="886692"/>
            <a:ext cx="4784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ПРОБЛЕМА  в регулярности платежей</a:t>
            </a:r>
          </a:p>
          <a:p>
            <a:pPr algn="ctr"/>
            <a:r>
              <a:rPr lang="ru-RU" sz="2800" b="1" dirty="0" smtClean="0"/>
              <a:t>Почему?</a:t>
            </a:r>
          </a:p>
          <a:p>
            <a:pPr algn="ctr"/>
            <a:r>
              <a:rPr lang="ru-RU" sz="2800" dirty="0" smtClean="0"/>
              <a:t>Потому что нет информации и мер воздействия.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210026"/>
            <a:ext cx="114715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6"/>
                </a:solidFill>
              </a:rPr>
              <a:t>ЭЛЕКТРИКА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РЕШЕНИЕ ПРОБЛЕМЫ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Установка счетчиков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Вавиот</a:t>
            </a:r>
            <a:r>
              <a:rPr lang="ru-RU" sz="2400" b="1" u="sng" dirty="0" smtClean="0">
                <a:solidFill>
                  <a:srgbClr val="FF0000"/>
                </a:solidFill>
              </a:rPr>
              <a:t> или вынесение приборов учёта и автоматов ограничения на границу участка. Заключение договоров.</a:t>
            </a:r>
          </a:p>
          <a:p>
            <a:r>
              <a:rPr lang="ru-RU" sz="2400" b="1" u="sng" dirty="0" smtClean="0">
                <a:solidFill>
                  <a:srgbClr val="0070C0"/>
                </a:solidFill>
              </a:rPr>
              <a:t>Водопровод</a:t>
            </a:r>
          </a:p>
          <a:p>
            <a:pPr lvl="0"/>
            <a:r>
              <a:rPr lang="ru-RU" sz="2400" b="1" dirty="0" smtClean="0"/>
              <a:t>	Садоводам, пользующимся водопроводом сверх летнего периода установить счётчики удалённого считывания и ежемесячно оплачивать потреблённый ресурс. </a:t>
            </a:r>
          </a:p>
          <a:p>
            <a:pPr lvl="0"/>
            <a:r>
              <a:rPr lang="ru-RU" sz="2400" b="1" dirty="0" smtClean="0"/>
              <a:t>	Установить авансовые платежи до 01.06 в размере 50% от среднемесячного потребления в сезон </a:t>
            </a:r>
          </a:p>
          <a:p>
            <a:pPr lvl="0"/>
            <a:r>
              <a:rPr lang="ru-RU" sz="2400" b="1" dirty="0" smtClean="0"/>
              <a:t>	До 15.10 рассчитываться по показаниям счетчиков. </a:t>
            </a:r>
          </a:p>
          <a:p>
            <a:pPr lvl="0"/>
            <a:r>
              <a:rPr lang="ru-RU" sz="2400" b="1" dirty="0" smtClean="0"/>
              <a:t>	Правлению регулярно проводить контроль работы приборов учета лично или с помощью своих представителей, проводя визуальный осмотр и делая контрольный отбор из крана в мерную емкость не менее 5 литров.  	Садоводам, не пользующимся ресурсами уведомлять правление о таком факте письменно, с подтверждением данного факта представителем правления. В виду относительно не больших затрат на этом можно остановиться.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2" y="230909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Возведённые строения на участках в нарушение требованиям законодательства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21" y="992332"/>
            <a:ext cx="4864244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105" y="920173"/>
            <a:ext cx="5600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073" y="341745"/>
            <a:ext cx="61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Возведённые строения на участках в нарушение требованиям законодательства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10" y="1339561"/>
            <a:ext cx="478111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379" y="1357744"/>
            <a:ext cx="561022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0509" y="286327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Возведённые строения на участках в нарушение требованиям законодательства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51" y="1209964"/>
            <a:ext cx="5610225" cy="49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655" y="1348509"/>
            <a:ext cx="5902036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91" y="637309"/>
            <a:ext cx="5638800" cy="57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5442" y="175491"/>
            <a:ext cx="1161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Неправильно возведенные , но не создают неудобств окружающим (уклон от ЗОП и наличие снегозадержания)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127" y="1007341"/>
            <a:ext cx="5792931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7782"/>
            <a:ext cx="12192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Повестка общего собрания СНТ «Заря-1»</a:t>
            </a:r>
            <a:endParaRPr lang="ru-RU" sz="2800" dirty="0" smtClean="0"/>
          </a:p>
          <a:p>
            <a:pPr lvl="0"/>
            <a:r>
              <a:rPr lang="ru-RU" sz="2200" b="1" dirty="0" smtClean="0"/>
              <a:t>1. Отчет правления о выполнении бюджета 2019 г.</a:t>
            </a:r>
            <a:endParaRPr lang="ru-RU" sz="2200" dirty="0" smtClean="0"/>
          </a:p>
          <a:p>
            <a:pPr lvl="0"/>
            <a:r>
              <a:rPr lang="ru-RU" sz="2200" b="1" dirty="0" smtClean="0"/>
              <a:t>2. Отчет ревизионной комиссии. </a:t>
            </a:r>
            <a:endParaRPr lang="ru-RU" sz="2200" dirty="0" smtClean="0"/>
          </a:p>
          <a:p>
            <a:pPr lvl="0"/>
            <a:r>
              <a:rPr lang="ru-RU" sz="2200" b="1" dirty="0" smtClean="0"/>
              <a:t>3. Утверждение нового Устава СНТ СН «Заря-1» с учетом всех предложений, поправок и уточнений входе обсуждения и его регистрация, государственная регистрация изменений устава юридического лица.</a:t>
            </a:r>
            <a:endParaRPr lang="ru-RU" sz="2200" dirty="0" smtClean="0"/>
          </a:p>
          <a:p>
            <a:pPr lvl="0"/>
            <a:r>
              <a:rPr lang="ru-RU" sz="2200" b="1" dirty="0" smtClean="0"/>
              <a:t>4. Утверждение финансово-экономического обоснования оформления земель общего пользования.</a:t>
            </a:r>
            <a:endParaRPr lang="ru-RU" sz="2200" dirty="0" smtClean="0"/>
          </a:p>
          <a:p>
            <a:pPr lvl="0"/>
            <a:r>
              <a:rPr lang="ru-RU" sz="2200" b="1" dirty="0" smtClean="0"/>
              <a:t>5. Решение о передаче земель общего пользования в общую долевую собственность граждан  - владельцев садовых участков в составе территории товарищества (собственность юридического лица СНТ СН "Заря-1").</a:t>
            </a:r>
            <a:endParaRPr lang="ru-RU" sz="2200" dirty="0" smtClean="0"/>
          </a:p>
          <a:p>
            <a:pPr lvl="0"/>
            <a:r>
              <a:rPr lang="ru-RU" sz="2200" b="1" dirty="0" smtClean="0"/>
              <a:t>6. Решение о заключении договоров на проведение кадастровых работ и юридических услуг.</a:t>
            </a:r>
            <a:endParaRPr lang="ru-RU" sz="2200" dirty="0" smtClean="0"/>
          </a:p>
          <a:p>
            <a:pPr lvl="0"/>
            <a:r>
              <a:rPr lang="ru-RU" sz="2200" b="1" dirty="0" smtClean="0"/>
              <a:t>7. Решение о судьбе иных объектов недвижимого имущества, расположенных на землях общего пользования.</a:t>
            </a:r>
            <a:endParaRPr lang="ru-RU" sz="2200" dirty="0" smtClean="0"/>
          </a:p>
          <a:p>
            <a:pPr lvl="0"/>
            <a:r>
              <a:rPr lang="ru-RU" sz="2200" b="1" dirty="0" smtClean="0"/>
              <a:t>8. Бюджет 2020 г. Утверждение сметы расходов на 2020 г. размера членских взносов, целевых взносов и иных платежей.</a:t>
            </a:r>
            <a:endParaRPr lang="ru-RU" sz="2200" dirty="0" smtClean="0"/>
          </a:p>
          <a:p>
            <a:pPr lvl="0"/>
            <a:r>
              <a:rPr lang="ru-RU" sz="2200" b="1" dirty="0" smtClean="0"/>
              <a:t>9. Переоформление участков – утверждение решений заседаний Правления за 2019 год. Приём в члены СНТ.</a:t>
            </a:r>
            <a:endParaRPr lang="ru-RU" sz="2200" dirty="0" smtClean="0"/>
          </a:p>
          <a:p>
            <a:pPr lvl="0"/>
            <a:r>
              <a:rPr lang="ru-RU" sz="2200" b="1" dirty="0" smtClean="0"/>
              <a:t>10. Перераспределение земельного участка с кадастровым номером 50:14:030464:0210.</a:t>
            </a:r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1" y="517236"/>
            <a:ext cx="587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Осознанный захват территории ЗОП </a:t>
            </a:r>
            <a:r>
              <a:rPr lang="ru-RU" dirty="0" err="1" smtClean="0"/>
              <a:t>уч</a:t>
            </a:r>
            <a:r>
              <a:rPr lang="ru-RU" dirty="0" smtClean="0"/>
              <a:t> 321 </a:t>
            </a:r>
            <a:r>
              <a:rPr lang="ru-RU" dirty="0" err="1" smtClean="0"/>
              <a:t>ул</a:t>
            </a:r>
            <a:r>
              <a:rPr lang="ru-RU" dirty="0" smtClean="0"/>
              <a:t> Сиреневая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381" y="1357747"/>
            <a:ext cx="6862619" cy="48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1028700"/>
            <a:ext cx="6953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4036" y="360218"/>
            <a:ext cx="672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ошибки кадастрового инженера или установление границ без выезда на объект или….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2482" y="1984075"/>
            <a:ext cx="74187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/>
              <a:t>Отчет ревизионной комиссии. </a:t>
            </a:r>
            <a:endParaRPr lang="ru-RU" sz="4000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69147" y="558130"/>
            <a:ext cx="422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418" y="1536371"/>
            <a:ext cx="104370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/>
              <a:t>Утверждение нового Устава СНТ СН «Заря-1» с учетом всех предложений, поправок и уточнений входе обсуждения и его регистрация, государственная регистрация изменений устава юридического лица.</a:t>
            </a:r>
            <a:endParaRPr lang="ru-RU" sz="4400" dirty="0" smtClean="0"/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822830" y="47445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389" y="120769"/>
            <a:ext cx="4533900" cy="65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587" y="355839"/>
            <a:ext cx="4371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69" y="577970"/>
            <a:ext cx="1118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Внесены незначительные правки, дополнения в ст.3.3.8; 3.4.2; 7.2.8; 7.2.18; 8.2; 8.3.10; 9.1.2; 9.3.1; </a:t>
            </a:r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075" y="1161242"/>
            <a:ext cx="5469147" cy="368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54" y="1070393"/>
            <a:ext cx="6331189" cy="5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46" y="443453"/>
            <a:ext cx="10496550" cy="122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07" y="1641356"/>
            <a:ext cx="10544175" cy="5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595887"/>
            <a:ext cx="69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7.2.8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25616"/>
            <a:ext cx="76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7.2.18</a:t>
            </a:r>
            <a:endParaRPr lang="ru-RU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0" y="2276835"/>
            <a:ext cx="10553700" cy="10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562" y="3351453"/>
            <a:ext cx="10515600" cy="21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182" y="5702419"/>
            <a:ext cx="10506075" cy="10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08" y="464388"/>
            <a:ext cx="1117120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62046" y="103517"/>
            <a:ext cx="712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Необходимо уяснить</a:t>
            </a:r>
            <a:endParaRPr lang="ru-RU" dirty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96" y="2725947"/>
            <a:ext cx="11395495" cy="33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09" y="1366982"/>
            <a:ext cx="5900882" cy="42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707" y="203201"/>
            <a:ext cx="6070457" cy="347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4473" y="3583709"/>
            <a:ext cx="5763491" cy="314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9673" y="314036"/>
            <a:ext cx="49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Договор поставки коммунальных услуг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945" y="157018"/>
            <a:ext cx="1144385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/>
              <a:t>4.Утверждение финансово-экономического обоснования оформления земель общего пользования.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b="1" dirty="0" smtClean="0"/>
              <a:t>5.Решение о передаче земель общего пользования в общую долевую собственность граждан  - владельцев садовых участков в составе территории товарищества (собственность юридического лица СНТ СН "Заря-1").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b="1" dirty="0" smtClean="0"/>
              <a:t>6.Решение о заключении договоров на проведение кадастровых работ и юридических услуг.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b="1" dirty="0" smtClean="0"/>
              <a:t>7.Решение о судьбе иных объектов недвижимого имущества, расположенных на землях общего пользования.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684" y="2268748"/>
            <a:ext cx="1160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/>
              <a:t>Отчет правления о выполнении бюджета 2019 г.</a:t>
            </a:r>
            <a:endParaRPr lang="ru-RU" sz="4000" dirty="0" smtClean="0"/>
          </a:p>
          <a:p>
            <a:pPr algn="ctr"/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91509" y="81088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2" y="286326"/>
            <a:ext cx="116470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Зачем нужно межевать и оформлять в собственность земли общего пользования СНТ</a:t>
            </a:r>
            <a:endParaRPr lang="ru-RU" sz="2400" b="1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- </a:t>
            </a:r>
            <a:r>
              <a:rPr lang="ru-RU" sz="2000" dirty="0" smtClean="0"/>
              <a:t>получить информацию об уточненном местоположении границ земельного участка общего назначения, определить и узаконить его границы;</a:t>
            </a:r>
          </a:p>
          <a:p>
            <a:pPr lvl="0"/>
            <a:r>
              <a:rPr lang="ru-RU" sz="2000" dirty="0" smtClean="0"/>
              <a:t>- однозначно определить допустимость строительства на территории, садоводства;</a:t>
            </a:r>
          </a:p>
          <a:p>
            <a:pPr lvl="0"/>
            <a:r>
              <a:rPr lang="ru-RU" sz="2000" dirty="0" smtClean="0"/>
              <a:t>- исключить конфликтные ситуации, неправомерные захваты земель садоводства и земельные споры;</a:t>
            </a:r>
          </a:p>
          <a:p>
            <a:pPr lvl="0"/>
            <a:r>
              <a:rPr lang="ru-RU" sz="2000" dirty="0" smtClean="0"/>
              <a:t>- стать полноправным собственником участка общего назначения;</a:t>
            </a:r>
          </a:p>
          <a:p>
            <a:pPr lvl="0"/>
            <a:r>
              <a:rPr lang="ru-RU" sz="2000" dirty="0" smtClean="0"/>
              <a:t>- оптимизировать и уменьшить налогообложение земли под садоводством;</a:t>
            </a:r>
          </a:p>
          <a:p>
            <a:pPr lvl="0"/>
            <a:r>
              <a:rPr lang="ru-RU" sz="2000" dirty="0" smtClean="0"/>
              <a:t>- увеличить площадь отдельных садовых участков за счет перераспределения с землями, не вошедшими в границы участка общего назначения;</a:t>
            </a:r>
          </a:p>
          <a:p>
            <a:pPr lvl="0"/>
            <a:r>
              <a:rPr lang="ru-RU" sz="2000" dirty="0" smtClean="0"/>
              <a:t>- установить и тем самым защитить внешнюю границу СНТ там, где она совпадает с границами участка общего назначения;</a:t>
            </a:r>
          </a:p>
          <a:p>
            <a:pPr lvl="0"/>
            <a:r>
              <a:rPr lang="ru-RU" sz="2000" dirty="0" smtClean="0"/>
              <a:t>- исправить реестровые ошибки месторасположения границ участков, как своего садоводства, так и соседних садоводств;</a:t>
            </a:r>
          </a:p>
          <a:p>
            <a:pPr lvl="0"/>
            <a:r>
              <a:rPr lang="ru-RU" sz="2000" dirty="0" smtClean="0"/>
              <a:t>- иметь геодезическую съемку СНТ для любых целей, а также полноценный Кадастровый план садоводства, - --- включающий полную информацию об участках и строениях СНТ на основании сведений Единого реестра недвижимости;</a:t>
            </a:r>
          </a:p>
          <a:p>
            <a:pPr lvl="0"/>
            <a:r>
              <a:rPr lang="ru-RU" sz="2000" dirty="0" smtClean="0"/>
              <a:t>- оформить земельный участок, относящийся к имуществу общего пользования СНТ бесплатно (до 31.12.2020г.).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2" y="424873"/>
            <a:ext cx="112498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Формирование земельного участка общего пользования позволит передать объекты электросети товарищества и в конечном итого оптимизировать расходы, связанные с содержанием этого имущества, а именно избавиться от потерь в кабельных и воздушных сетях СНТ, а они у нас ежегодно составляют 140000 – 150000 руб. На содержание объектов </a:t>
            </a:r>
            <a:r>
              <a:rPr lang="ru-RU" sz="2400" dirty="0" err="1" smtClean="0"/>
              <a:t>электросетевого</a:t>
            </a:r>
            <a:r>
              <a:rPr lang="ru-RU" sz="2400" dirty="0" smtClean="0"/>
              <a:t> хозяйства товарищества также необходимо ежегодно закладывать в смету денежные средства в размере 50000-60000 руб. Передача объектов позволит высвободить занятость работников Правления товарищества, направить их труд в иные важные направления деятельности. </a:t>
            </a:r>
            <a:r>
              <a:rPr lang="ru-RU" sz="2400" b="1" dirty="0" smtClean="0"/>
              <a:t>Объекты </a:t>
            </a:r>
            <a:r>
              <a:rPr lang="ru-RU" sz="2400" b="1" dirty="0" err="1" smtClean="0"/>
              <a:t>энергосетевого</a:t>
            </a:r>
            <a:r>
              <a:rPr lang="ru-RU" sz="2400" b="1" dirty="0" smtClean="0"/>
              <a:t> хозяйства имеют свойство стареть и ветшать.</a:t>
            </a:r>
            <a:endParaRPr lang="ru-RU" sz="2400" dirty="0" smtClean="0"/>
          </a:p>
          <a:p>
            <a:r>
              <a:rPr lang="ru-RU" sz="2400" dirty="0" smtClean="0"/>
              <a:t>Передача земель общего пользования в общую долевую собственность членов товарищества позволит оптимизировать расходы, связанные с содержанием этого имущества – земельный налог, а именно 100000 рублей ежегодно. Передача земель общего пользования позволит высвободить занятость работников Правления товарищества, направить их труд на иные важные направления деятельности.</a:t>
            </a:r>
          </a:p>
          <a:p>
            <a:endParaRPr lang="ru-RU" sz="2400" dirty="0" smtClean="0"/>
          </a:p>
          <a:p>
            <a:r>
              <a:rPr lang="ru-RU" sz="2400" dirty="0" smtClean="0"/>
              <a:t>Это только те цифры которые лежат на поверхности!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4242" y="2087592"/>
            <a:ext cx="85832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/>
              <a:t>Бюджет 2020 г. Утверждение сметы расходов на 2020 г. размера членских взносов, целевых взносов и иных платежей.</a:t>
            </a:r>
            <a:endParaRPr lang="ru-RU" sz="4000" dirty="0" smtClean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24755" y="83676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8</a:t>
            </a:r>
            <a:endParaRPr lang="ru-RU" sz="4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1745" y="147782"/>
            <a:ext cx="627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 мероприятий на 2020 год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10" y="489526"/>
            <a:ext cx="11850254" cy="62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073" y="314036"/>
            <a:ext cx="1119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Содержание</a:t>
            </a:r>
            <a:r>
              <a:rPr lang="ru-RU" sz="2800" b="1" dirty="0" smtClean="0"/>
              <a:t> </a:t>
            </a:r>
            <a:r>
              <a:rPr lang="ru-RU" sz="3600" b="1" dirty="0" smtClean="0"/>
              <a:t>инженерных сетей и инфраструктуры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46909" y="1108364"/>
            <a:ext cx="102061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В эту статью входит:</a:t>
            </a:r>
          </a:p>
          <a:p>
            <a:r>
              <a:rPr lang="ru-RU" sz="3200" dirty="0" smtClean="0"/>
              <a:t>- Содержание электросетей</a:t>
            </a:r>
          </a:p>
          <a:p>
            <a:r>
              <a:rPr lang="ru-RU" sz="3200" dirty="0" smtClean="0"/>
              <a:t>- Содержание дорог</a:t>
            </a:r>
          </a:p>
          <a:p>
            <a:r>
              <a:rPr lang="ru-RU" sz="3200" dirty="0" smtClean="0"/>
              <a:t>- Содержание водопровода</a:t>
            </a:r>
          </a:p>
          <a:p>
            <a:r>
              <a:rPr lang="ru-RU" sz="3200" dirty="0" smtClean="0"/>
              <a:t>- Содержание зданий , разнорабочего, территории</a:t>
            </a:r>
          </a:p>
          <a:p>
            <a:r>
              <a:rPr lang="ru-RU" sz="3200" dirty="0" smtClean="0"/>
              <a:t>- Содержание ограждения, ворот, калиток</a:t>
            </a:r>
          </a:p>
          <a:p>
            <a:r>
              <a:rPr lang="ru-RU" sz="3200" dirty="0" smtClean="0"/>
              <a:t>- Содержание и развитие видеонаблюдения</a:t>
            </a:r>
          </a:p>
          <a:p>
            <a:r>
              <a:rPr lang="ru-RU" sz="3200" dirty="0" smtClean="0"/>
              <a:t>- Содержание пожарного инвентаря, водоёма. Экология</a:t>
            </a:r>
          </a:p>
          <a:p>
            <a:r>
              <a:rPr lang="ru-RU" sz="3200" dirty="0" smtClean="0"/>
              <a:t>- Содержание пропускного пункта СНТ</a:t>
            </a:r>
          </a:p>
          <a:p>
            <a:r>
              <a:rPr lang="ru-RU" sz="3200" smtClean="0"/>
              <a:t>- Эксплуатационный </a:t>
            </a:r>
            <a:r>
              <a:rPr lang="ru-RU" sz="3200" dirty="0" smtClean="0"/>
              <a:t>фонд</a:t>
            </a:r>
            <a:endParaRPr lang="ru-RU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291" y="1847273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Эксплуатационный фонд формируется из части членских взносов, поступающих от членов товарищества и взносов садоводов, ведущих садоводство без членства в товариществе, в исполнение пунктов приходно-расходной сметы, касающихся расходов на содержание и обслуживание имущества. Средства эксплуатационного фонда направляются на обеспечение жизнедеятельности товарищества, в т. ч. на содержание всего имущества общего пользования и объектов инфраструктуры товарищества. Правление товарищества вправе принимать решения по превышению затрат по отдельным расходным статьям приходно-расходной сметы за счёт средств эксплуатационного фонда, не превышая при этом суммарных затрат, предусмотренных такой сметой из средств эксплуатационного фонда.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43564" y="701964"/>
            <a:ext cx="476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Эксплуатационный фонд</a:t>
            </a:r>
            <a:endParaRPr lang="ru-RU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16" y="1593185"/>
            <a:ext cx="110559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Целевой фонд. </a:t>
            </a:r>
          </a:p>
          <a:p>
            <a:pPr algn="just"/>
            <a:r>
              <a:rPr lang="ru-RU" sz="2400" dirty="0" smtClean="0"/>
              <a:t>Целевой фонд формируется за счёт целевых взносов членов и соответствующей части платы садоводов, ведущих садоводство без участия в товариществе.           Средства целевого фонда расходуются в соответствии с решениями общего собрания об утверждении финансово-экономического обоснования создания новых объектов и/или неотделимых улучшений существующих.           Средства целевого фонда не могут быть перераспределены на другие задачи.             </a:t>
            </a:r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Решения</a:t>
            </a:r>
          </a:p>
          <a:p>
            <a:r>
              <a:rPr lang="ru-RU" dirty="0" smtClean="0"/>
              <a:t>- </a:t>
            </a:r>
            <a:r>
              <a:rPr lang="ru-RU" sz="2000" dirty="0" smtClean="0"/>
              <a:t>Утвердить смету расходов на 2020 г. в размере 3135000 руб. </a:t>
            </a:r>
          </a:p>
          <a:p>
            <a:r>
              <a:rPr lang="ru-RU" sz="2000" dirty="0" smtClean="0"/>
              <a:t>- Размера членского взноса 1500 руб./сот для членов </a:t>
            </a:r>
            <a:r>
              <a:rPr lang="ru-RU" sz="2000" dirty="0" err="1" smtClean="0"/>
              <a:t>тов-ва</a:t>
            </a:r>
            <a:r>
              <a:rPr lang="ru-RU" sz="2000" dirty="0" smtClean="0"/>
              <a:t> и граждан, ведущих </a:t>
            </a:r>
            <a:r>
              <a:rPr lang="ru-RU" sz="2000" dirty="0" err="1" smtClean="0"/>
              <a:t>сад-во</a:t>
            </a:r>
            <a:r>
              <a:rPr lang="ru-RU" sz="2000" dirty="0" smtClean="0"/>
              <a:t> без участия в </a:t>
            </a:r>
            <a:r>
              <a:rPr lang="ru-RU" sz="2000" dirty="0" err="1" smtClean="0"/>
              <a:t>тов-ве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- Целевой взнос на оформление и передачу земель общего пользования в общую долевую собственность граждан  - владельцев садовых участков в составе территории товарищества в размере 850 руб. с человека.</a:t>
            </a:r>
          </a:p>
          <a:p>
            <a:r>
              <a:rPr lang="ru-RU" sz="2000" dirty="0" smtClean="0"/>
              <a:t>- Платеж за въезд на территорию СНТ грузового транспорта в зависимости от полной массы от 2500 кг. до 6000 кг. – 70 руб., от 6000 кг. до 22000 кг. – 250 руб., свыше 22000 кг.– 400 руб. </a:t>
            </a:r>
          </a:p>
          <a:p>
            <a:r>
              <a:rPr lang="ru-RU" sz="2000" dirty="0" smtClean="0"/>
              <a:t>- Установить оплату коммунальных платежей согласно  действующих тарифов правительством МО. Потери в кабельной и проводной электролинии оставить 7,6 % на уровне 2019 года.</a:t>
            </a:r>
          </a:p>
          <a:p>
            <a:r>
              <a:rPr lang="ru-RU" sz="2000" dirty="0" smtClean="0"/>
              <a:t>- Утвердить договор энергоснабжения индивидуального садового участка. Правлению установить срок заключение договора на энергоснабжение в зависимости от среднемесячного потребления, но не позднее </a:t>
            </a:r>
            <a:r>
              <a:rPr lang="ru-RU" sz="2000" dirty="0" smtClean="0"/>
              <a:t>01</a:t>
            </a:r>
            <a:r>
              <a:rPr lang="ru-RU" sz="2000" dirty="0" smtClean="0"/>
              <a:t>.05.2021 </a:t>
            </a:r>
            <a:r>
              <a:rPr lang="ru-RU" sz="2000" dirty="0" smtClean="0"/>
              <a:t>г</a:t>
            </a:r>
          </a:p>
          <a:p>
            <a:r>
              <a:rPr lang="ru-RU" sz="2000" dirty="0" smtClean="0"/>
              <a:t>- Установить стоимость магнитной карты на въезд 200 руб. Карта блокируется при не выполнении п.7.2.6 Устава</a:t>
            </a:r>
          </a:p>
          <a:p>
            <a:r>
              <a:rPr lang="ru-RU" sz="2000" dirty="0" smtClean="0"/>
              <a:t>- Правлению согласно установленных критериев оценки работы премировать старших по улицам по итогам сезона 2019 г. до 31 марта 2020 г.</a:t>
            </a:r>
          </a:p>
          <a:p>
            <a:r>
              <a:rPr lang="ru-RU" sz="2000" dirty="0" smtClean="0"/>
              <a:t>- Утвердить льготный период уплаты членских взносов до 01.05.2020 года меньше на 10 </a:t>
            </a:r>
            <a:r>
              <a:rPr lang="ru-RU" sz="2000" dirty="0" smtClean="0"/>
              <a:t>%</a:t>
            </a:r>
            <a:endParaRPr lang="ru-RU" sz="2000" dirty="0" smtClean="0"/>
          </a:p>
          <a:p>
            <a:r>
              <a:rPr lang="ru-RU" sz="2000" dirty="0" smtClean="0"/>
              <a:t>- Взыскать в судебном порядке взносы с должников, задолженность которых составляет больше 1-го года.</a:t>
            </a:r>
          </a:p>
          <a:p>
            <a:r>
              <a:rPr lang="ru-RU" sz="2000" dirty="0" smtClean="0"/>
              <a:t>- Членам товарищества и гражданам, ведущим садоводство без участия в товариществе привести границы своего земельного участка в соответствие с границами указанными в </a:t>
            </a:r>
            <a:r>
              <a:rPr lang="ru-RU" sz="2000" dirty="0" err="1" smtClean="0"/>
              <a:t>Росеестре</a:t>
            </a:r>
            <a:r>
              <a:rPr lang="ru-RU" sz="2000" dirty="0" smtClean="0"/>
              <a:t> РФ.</a:t>
            </a:r>
          </a:p>
          <a:p>
            <a:r>
              <a:rPr lang="ru-RU" sz="2000" dirty="0" smtClean="0"/>
              <a:t>- Уведомить муниципальные органы власти о наличии заброшенных участков владельцы которых умерли, а наследники не вступили в права наследования.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220" y="2389517"/>
            <a:ext cx="81260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/>
              <a:t>Переоформление участков – утверждение решений заседаний Правления за 2019 год. Приём в члены СНТ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88325" y="79363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9</a:t>
            </a:r>
            <a:endParaRPr lang="ru-RU"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200150"/>
            <a:ext cx="9353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8182" y="221673"/>
            <a:ext cx="833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Список участков, предварительно переоформленных в период с 21.01. 2019г.</a:t>
            </a:r>
            <a:endParaRPr lang="ru-RU" dirty="0" smtClean="0"/>
          </a:p>
          <a:p>
            <a:pPr algn="ctr"/>
            <a:r>
              <a:rPr lang="ru-RU" b="1" dirty="0" smtClean="0"/>
              <a:t>по 19.01. 2020 гг. решениями Правления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527" y="249381"/>
            <a:ext cx="10529455" cy="638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455" y="1034473"/>
            <a:ext cx="11499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 smtClean="0"/>
              <a:t>10</a:t>
            </a:r>
          </a:p>
          <a:p>
            <a:pPr lvl="0"/>
            <a:r>
              <a:rPr lang="ru-RU" sz="4800" b="1" dirty="0" smtClean="0"/>
              <a:t>Перераспределение земельного участка с кадастровым номером 50:14:030464:0210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73" y="175491"/>
            <a:ext cx="514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Ходатайство члена СНТ Черкасовой В.К. </a:t>
            </a:r>
            <a:r>
              <a:rPr lang="ru-RU" dirty="0" err="1" smtClean="0"/>
              <a:t>уч</a:t>
            </a:r>
            <a:r>
              <a:rPr lang="ru-RU" dirty="0" smtClean="0"/>
              <a:t>. 210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9345" y="618836"/>
            <a:ext cx="5234278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18" y="2022764"/>
            <a:ext cx="5176982" cy="48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273" y="612063"/>
            <a:ext cx="3796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Площадь по кадастру 406 кв.м.</a:t>
            </a:r>
          </a:p>
          <a:p>
            <a:r>
              <a:rPr lang="ru-RU" dirty="0" smtClean="0"/>
              <a:t>Фактическая площадь 450кв.м.</a:t>
            </a:r>
          </a:p>
          <a:p>
            <a:r>
              <a:rPr lang="ru-RU" dirty="0" smtClean="0"/>
              <a:t>Испрашиваемая площадь </a:t>
            </a:r>
          </a:p>
          <a:p>
            <a:r>
              <a:rPr lang="ru-RU" dirty="0" smtClean="0"/>
              <a:t> 1 вариант - 450 кв.м.</a:t>
            </a:r>
          </a:p>
          <a:p>
            <a:r>
              <a:rPr lang="ru-RU" dirty="0" smtClean="0"/>
              <a:t>2 вариант – 432 кв.м.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28" y="120074"/>
            <a:ext cx="50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 мероприятий на 2019 г.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82" y="489816"/>
            <a:ext cx="10520218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148" y="240145"/>
            <a:ext cx="6726903" cy="65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6400" y="350982"/>
            <a:ext cx="357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http://snt-zarya1.ru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07" y="517236"/>
            <a:ext cx="11936474" cy="577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0" y="135761"/>
            <a:ext cx="11047269" cy="672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670" y="111051"/>
            <a:ext cx="10741379" cy="3061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Компания «ВАВИОТ» предоставляет современное и эффективное решение по использованию Автоматизированной системы контроля и управления электроэнергией.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791" cy="6477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6" y="2921502"/>
            <a:ext cx="8792802" cy="3807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615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1379</Words>
  <Application>Microsoft Office PowerPoint</Application>
  <PresentationFormat>Произвольный</PresentationFormat>
  <Paragraphs>114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Компания «ВАВИОТ» предоставляет современное и эффективное решение по использованию Автоматизированной системы контроля и управления электроэнергией.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Олег</cp:lastModifiedBy>
  <cp:revision>199</cp:revision>
  <dcterms:created xsi:type="dcterms:W3CDTF">2020-01-06T14:41:04Z</dcterms:created>
  <dcterms:modified xsi:type="dcterms:W3CDTF">2020-01-24T16:57:36Z</dcterms:modified>
</cp:coreProperties>
</file>