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1" r:id="rId3"/>
    <p:sldId id="257" r:id="rId4"/>
    <p:sldId id="281" r:id="rId5"/>
    <p:sldId id="259" r:id="rId6"/>
    <p:sldId id="258" r:id="rId7"/>
    <p:sldId id="282" r:id="rId8"/>
    <p:sldId id="283" r:id="rId9"/>
    <p:sldId id="284" r:id="rId10"/>
    <p:sldId id="285" r:id="rId11"/>
    <p:sldId id="275" r:id="rId12"/>
    <p:sldId id="276" r:id="rId13"/>
    <p:sldId id="286" r:id="rId14"/>
    <p:sldId id="287" r:id="rId15"/>
    <p:sldId id="291" r:id="rId16"/>
    <p:sldId id="292" r:id="rId17"/>
    <p:sldId id="293" r:id="rId18"/>
    <p:sldId id="294" r:id="rId19"/>
    <p:sldId id="261" r:id="rId20"/>
    <p:sldId id="262" r:id="rId21"/>
    <p:sldId id="263" r:id="rId22"/>
    <p:sldId id="265" r:id="rId23"/>
    <p:sldId id="277" r:id="rId24"/>
    <p:sldId id="295" r:id="rId25"/>
    <p:sldId id="266" r:id="rId26"/>
    <p:sldId id="288" r:id="rId27"/>
    <p:sldId id="289" r:id="rId28"/>
    <p:sldId id="280" r:id="rId29"/>
    <p:sldId id="267" r:id="rId30"/>
    <p:sldId id="279" r:id="rId31"/>
    <p:sldId id="272" r:id="rId32"/>
    <p:sldId id="260" r:id="rId33"/>
    <p:sldId id="296" r:id="rId34"/>
    <p:sldId id="264" r:id="rId35"/>
    <p:sldId id="273" r:id="rId36"/>
    <p:sldId id="274" r:id="rId37"/>
    <p:sldId id="26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73" autoAdjust="0"/>
  </p:normalViewPr>
  <p:slideViewPr>
    <p:cSldViewPr>
      <p:cViewPr>
        <p:scale>
          <a:sx n="95" d="100"/>
          <a:sy n="95" d="100"/>
        </p:scale>
        <p:origin x="-1195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4" y="250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B3629-1B1E-423F-B02C-519566040A22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CFD1-C98E-4F3C-B1EB-BC8EE6FAB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CFD1-C98E-4F3C-B1EB-BC8EE6FAB2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CFD1-C98E-4F3C-B1EB-BC8EE6FAB2B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8056-E3D5-4299-9BAF-1303E80B6F9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CD5B-1E80-49E6-A647-AD427D65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1"/>
            <a:ext cx="7772400" cy="1512169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Повестка общего собрания СНТ СН «Заря-1»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392488"/>
          </a:xfrm>
        </p:spPr>
        <p:txBody>
          <a:bodyPr>
            <a:normAutofit fontScale="62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Отчет правления о выполнении бюджета 2020 г.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Отчет ревизионной комиссии. 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Выборы правления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Выборы ревизионной комиссии.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Решение об увеличении мощности электроснабжения.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Решение об установке водосчётчиков с радиомодулем.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Решение об обращении в Министерство энергетики Московской области и Мособлгаз о включении СНТ в программу газификации.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Бюджет 2021 г. Утверждение плана работ, сметы расходов на 2021 г., размера членских взносов, целевых взносов и иных платежей.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Переоформление участков – утверждение решений заседаний Правления за 2020 год. Приём в члены СНТ.</a:t>
            </a:r>
            <a:endParaRPr lang="ru-RU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smtClean="0">
                <a:solidFill>
                  <a:schemeClr val="tx1"/>
                </a:solidFill>
              </a:rPr>
              <a:t>Перераспределение земельного участка с кадастровым номером 50:14:0030464:643.</a:t>
            </a:r>
            <a:endParaRPr lang="ru-RU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10% МРОТ в Московская область за каждый случай нарушения обязательств, установленных пунктами 7.2.14 – 7.2.17 настоящего устава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dirty="0" smtClean="0"/>
              <a:t>7.2.14 В целях учета потребляемых: электроэнергии, воды и пр. распределяемых Товариществом ресурсов использовать как предусмотренные, так и рекомендуемые проектной документацией товарищества и соответствующие требованиям законодательства Российской Федерации об обеспечении единства измерений и прошедшие поверку: индивидуальные приборы учета, предохранители, распределители, контрольные пломбы и индикаторы антимагнитных пломб, а также пломбы и устройства, позволяющие фиксировать факт несанкционированного вмешательства в работу прибора учета. </a:t>
            </a:r>
          </a:p>
          <a:p>
            <a:pPr algn="just">
              <a:buNone/>
            </a:pPr>
            <a:r>
              <a:rPr lang="ru-RU" sz="1500" dirty="0" smtClean="0"/>
              <a:t>7.2.15 Сохранять контрольные пломбы и индикаторы антимагнитных пломб, а также пломбы и устройства, позволяющие фиксировать факт несанкционированного вмешательства в работу прибора учета, установленные товариществом на индивидуальные, общие приборы учета распределяемых товариществом ресурсов (электрической энергии, воды и пр.). </a:t>
            </a:r>
          </a:p>
          <a:p>
            <a:pPr algn="just">
              <a:buNone/>
            </a:pPr>
            <a:r>
              <a:rPr lang="ru-RU" sz="1500" dirty="0" smtClean="0"/>
              <a:t>7.2.16 За собственный счет обеспечивать проведение поверок установленных индивидуальных приборов учета в сроки, установленные технической документацией на прибор учета, предварительно проинформировав товарищество о планируемой дате снятия прибора учета для осуществления его поверки и дате установления прибора учета по итогам проведения его поверки, а также направлять в Правление копию свидетельства о поверке или иного документа, удостоверяющего результаты поверки прибора учета, осуществленной в соответствии с положениями законодательства Российской Федерации об обеспечении единства измерений. </a:t>
            </a:r>
          </a:p>
          <a:p>
            <a:pPr algn="just">
              <a:buNone/>
            </a:pPr>
            <a:r>
              <a:rPr lang="ru-RU" sz="1500" dirty="0" smtClean="0"/>
              <a:t>7.2.17 Допускать представителей товарищества в домовладение для снятия показаний индивидуальных приборов учета и распределителей, проверки их состояния, факта их наличия или отсутствия, а также достоверности переданных сведений о показаниях таких приборов учета. 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СОСТОЯНИЕ РАСЧЁТНОГО СЧЁТА</a:t>
            </a:r>
            <a:br>
              <a:rPr lang="ru-RU" sz="2800" dirty="0" smtClean="0"/>
            </a:br>
            <a:r>
              <a:rPr lang="ru-RU" sz="2800" dirty="0" smtClean="0"/>
              <a:t>по состоянию </a:t>
            </a:r>
            <a:r>
              <a:rPr lang="ru-RU" sz="2800" dirty="0" smtClean="0">
                <a:solidFill>
                  <a:srgbClr val="FF0000"/>
                </a:solidFill>
              </a:rPr>
              <a:t>на 01.01.2021 </a:t>
            </a:r>
            <a:r>
              <a:rPr lang="ru-RU" sz="2800" dirty="0" smtClean="0"/>
              <a:t>на счету было </a:t>
            </a:r>
            <a:r>
              <a:rPr lang="ru-RU" sz="2800" b="1" dirty="0" smtClean="0"/>
              <a:t>611 643 </a:t>
            </a:r>
            <a:r>
              <a:rPr lang="ru-RU" sz="2800" dirty="0" smtClean="0"/>
              <a:t>рубля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7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1С:САДОВОД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822960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Поступает от 1С:Садовод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410" y="1611471"/>
            <a:ext cx="7155180" cy="450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КВИТАНЦИЯ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6840760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Электрика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208911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НЕ оформленные участки и участки с не уточнёнными границами</a:t>
            </a: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9"/>
            <a:ext cx="47525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586" y="980728"/>
            <a:ext cx="3816901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31875"/>
            <a:ext cx="74676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615950"/>
            <a:ext cx="75565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sz="6000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dirty="0" smtClean="0"/>
          </a:p>
          <a:p>
            <a:pPr algn="ctr">
              <a:buNone/>
            </a:pPr>
            <a:r>
              <a:rPr lang="ru-RU" sz="7200" dirty="0" smtClean="0"/>
              <a:t>Отчёт ревизионной комиссии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6600" b="1" dirty="0" smtClean="0"/>
              <a:t>Отчет правления о выполнении бюджета 2020 г.</a:t>
            </a:r>
            <a:endParaRPr lang="ru-RU" sz="6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Выборы правления</a:t>
            </a:r>
            <a:endParaRPr lang="ru-RU" sz="6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sz="6600" dirty="0" smtClean="0"/>
              <a:t>4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Выборы ревизионной комиссии</a:t>
            </a:r>
            <a:endParaRPr lang="ru-RU" sz="6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900" dirty="0" smtClean="0"/>
              <a:t>ВОПРОС</a:t>
            </a:r>
            <a:r>
              <a:rPr lang="ru-RU" sz="3600" dirty="0" smtClean="0"/>
              <a:t> </a:t>
            </a:r>
            <a:r>
              <a:rPr lang="ru-RU" sz="6000" dirty="0" smtClean="0"/>
              <a:t>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Решение об увеличении мощности электроснабжения.</a:t>
            </a:r>
            <a:endParaRPr lang="ru-RU" sz="6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dirty="0" smtClean="0"/>
              <a:t>Передать заявления на увеличение мощности и согласие на ОПД в правление. </a:t>
            </a:r>
          </a:p>
          <a:p>
            <a:pPr lvl="0"/>
            <a:r>
              <a:rPr lang="ru-RU" sz="3600" dirty="0" smtClean="0"/>
              <a:t>Если садоводу не требуется больше существующей мощности 3 кВт, то надо подтвердить эту мощность. Персональные данные можно не передавать.</a:t>
            </a:r>
          </a:p>
          <a:p>
            <a:pPr lvl="0"/>
            <a:r>
              <a:rPr lang="ru-RU" sz="3600" dirty="0" smtClean="0"/>
              <a:t>Оформить границы земельного участка СНТ СН</a:t>
            </a:r>
          </a:p>
          <a:p>
            <a:pPr lvl="0"/>
            <a:r>
              <a:rPr lang="ru-RU" sz="3600" dirty="0" smtClean="0"/>
              <a:t>Решить для себя какой и где будет узел учёта (Удалённый </a:t>
            </a:r>
            <a:r>
              <a:rPr lang="ru-RU" sz="3600" dirty="0" err="1" smtClean="0"/>
              <a:t>Вавиот</a:t>
            </a:r>
            <a:r>
              <a:rPr lang="ru-RU" sz="3600" dirty="0" smtClean="0"/>
              <a:t> или в ящике на границе участка 170 см от земли с </a:t>
            </a:r>
            <a:r>
              <a:rPr lang="ru-RU" sz="3600" b="1" dirty="0" smtClean="0"/>
              <a:t>автоматом на заявленную мощность</a:t>
            </a:r>
            <a:r>
              <a:rPr lang="ru-RU" sz="3600" dirty="0" smtClean="0"/>
              <a:t>)</a:t>
            </a:r>
          </a:p>
          <a:p>
            <a:pPr lvl="0"/>
            <a:r>
              <a:rPr lang="ru-RU" sz="3600" dirty="0" smtClean="0"/>
              <a:t>Повторно подать заявку в </a:t>
            </a:r>
            <a:r>
              <a:rPr lang="ru-RU" sz="3600" dirty="0" err="1" smtClean="0"/>
              <a:t>Мособлэнерго</a:t>
            </a:r>
            <a:r>
              <a:rPr lang="ru-RU" sz="3600" dirty="0" smtClean="0"/>
              <a:t> с недостающими документами.</a:t>
            </a:r>
          </a:p>
          <a:p>
            <a:pPr lvl="0"/>
            <a:r>
              <a:rPr lang="ru-RU" sz="3600" dirty="0" smtClean="0"/>
              <a:t>Получить стоимость проекта на увеличение и определить долевое участие в этом проекте.</a:t>
            </a:r>
          </a:p>
          <a:p>
            <a:pPr marL="514350" indent="-514350" algn="just">
              <a:buNone/>
            </a:pPr>
            <a:r>
              <a:rPr lang="ru-RU" sz="3600" b="1" dirty="0" smtClean="0"/>
              <a:t>Эта работа должна сопровождаться  для всех без исключения установкой счётчиков с удалённым учетом </a:t>
            </a:r>
            <a:r>
              <a:rPr lang="ru-RU" sz="3600" b="1" dirty="0" err="1" smtClean="0"/>
              <a:t>Вавиот</a:t>
            </a:r>
            <a:r>
              <a:rPr lang="ru-RU" sz="3600" b="1" dirty="0" smtClean="0"/>
              <a:t> или в ящике на границе участка (170 см от земли с автоматом на заявленную мощность). </a:t>
            </a:r>
            <a:r>
              <a:rPr lang="ru-RU" sz="3600" dirty="0" smtClean="0"/>
              <a:t>Так как необходимо контролировать заявленную мощность. Чтобы не было злоупотреблений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Ответственность за не выполнение решения по установке счётчиков удалённого учёта или выноса счётчиков на границу участка.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dirty="0" smtClean="0"/>
              <a:t>Садоводам, не выполнившим решение собрания по установке счётчиков удалённого учёта или выноса счётчиков на границу участка до 01.07.2021., будет установлен счётчик удалённого учета из средств резервного фонда. </a:t>
            </a:r>
          </a:p>
          <a:p>
            <a:pPr algn="just">
              <a:buNone/>
            </a:pPr>
            <a:r>
              <a:rPr lang="ru-RU" sz="2800" dirty="0" smtClean="0"/>
              <a:t>Подача электроэнергии таким садоводам будет приостановлена до момента оплаты стоимости работ по монтажу, закупке оборудования для восполнения резервного фонда.</a:t>
            </a:r>
          </a:p>
          <a:p>
            <a:pPr algn="just">
              <a:buNone/>
            </a:pPr>
            <a:r>
              <a:rPr lang="ru-RU" sz="2800" dirty="0" smtClean="0"/>
              <a:t>Так же будет наложен штраф за неисполнение решения Общего собрания на основании п.9.3. </a:t>
            </a:r>
            <a:r>
              <a:rPr lang="ru-RU" sz="2800" smtClean="0"/>
              <a:t>Устава.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ВОПРОС </a:t>
            </a:r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Решение об установке </a:t>
            </a:r>
            <a:r>
              <a:rPr lang="ru-RU" sz="6000" b="1" dirty="0" err="1" smtClean="0"/>
              <a:t>водосчётчиков</a:t>
            </a:r>
            <a:r>
              <a:rPr lang="ru-RU" sz="6000" b="1" dirty="0" smtClean="0"/>
              <a:t> с </a:t>
            </a:r>
            <a:r>
              <a:rPr lang="ru-RU" sz="6000" b="1" dirty="0" err="1" smtClean="0"/>
              <a:t>радиомодулем</a:t>
            </a:r>
            <a:r>
              <a:rPr lang="ru-RU" sz="6000" b="1" dirty="0" smtClean="0"/>
              <a:t>.</a:t>
            </a:r>
            <a:endParaRPr lang="ru-RU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Расчеты по взносам за 01.01.2021 - 06.02.2021</a:t>
            </a:r>
            <a:r>
              <a:rPr lang="ru-RU" dirty="0" smtClean="0"/>
              <a:t> «Водоснабжение»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78" y="1600200"/>
            <a:ext cx="7104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Расчеты по взносам за 07.02.2021 - 27.02.2021</a:t>
            </a:r>
            <a:r>
              <a:rPr lang="ru-RU" dirty="0" smtClean="0"/>
              <a:t> "Водоснабжение"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20132"/>
            <a:ext cx="8229600" cy="411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10 летний опыт работы показывает, - нет возможности контроля за расходом, сбора показаний и начислений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 smtClean="0"/>
              <a:t>Подавляющее большинство счётчиков установлено в 2010 г.</a:t>
            </a:r>
          </a:p>
          <a:p>
            <a:pPr marL="514350" indent="-514350">
              <a:buNone/>
            </a:pPr>
            <a:r>
              <a:rPr lang="ru-RU" sz="2400" dirty="0" smtClean="0"/>
              <a:t>НУЖНА ПОЛНАЯ</a:t>
            </a:r>
            <a:r>
              <a:rPr lang="ru-RU" sz="2400" b="1" dirty="0" smtClean="0"/>
              <a:t> </a:t>
            </a:r>
            <a:r>
              <a:rPr lang="ru-RU" sz="2400" dirty="0" smtClean="0"/>
              <a:t>ПРОВЕРКА</a:t>
            </a:r>
          </a:p>
          <a:p>
            <a:pPr marL="514350" indent="-514350">
              <a:buNone/>
            </a:pPr>
            <a:r>
              <a:rPr lang="ru-RU" sz="2400" b="1" dirty="0" smtClean="0"/>
              <a:t>ВЫВОД:</a:t>
            </a:r>
          </a:p>
          <a:p>
            <a:pPr marL="514350" indent="-514350">
              <a:buNone/>
            </a:pPr>
            <a:r>
              <a:rPr lang="ru-RU" sz="2400" dirty="0" smtClean="0"/>
              <a:t>ЗАМЕНА СЧЁТЧИКОВ НА СЧЁТЧИКИ УДАЛЁННОГО УЧЁТА</a:t>
            </a:r>
          </a:p>
          <a:p>
            <a:pPr marL="514350" indent="-514350">
              <a:buNone/>
            </a:pPr>
            <a:r>
              <a:rPr lang="ru-RU" sz="2400" dirty="0" smtClean="0"/>
              <a:t>У кого не поверенные счётчики начислять по нормативу. Норматив – Показания общего счётчика минус показания по индивидуальным. Разница пропорционально доли собственности нарушителям законодательства. </a:t>
            </a:r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</a:t>
            </a:r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Решение об обращении в Министерство энергетики Московской области и </a:t>
            </a:r>
            <a:r>
              <a:rPr lang="ru-RU" sz="4000" b="1" dirty="0" err="1" smtClean="0"/>
              <a:t>Мособлгаз</a:t>
            </a:r>
            <a:r>
              <a:rPr lang="ru-RU" sz="4000" b="1" dirty="0" smtClean="0"/>
              <a:t> о включении СНТ в программу газификации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/>
              <a:t>План мероприятий на 2020 г</a:t>
            </a:r>
            <a:r>
              <a:rPr lang="ru-RU" sz="1800" b="1" dirty="0" smtClean="0"/>
              <a:t>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dirty="0"/>
              <a:t>Энергоснабжение </a:t>
            </a:r>
            <a:endParaRPr lang="ru-RU" sz="4800" dirty="0"/>
          </a:p>
          <a:p>
            <a:pPr>
              <a:buNone/>
            </a:pPr>
            <a:r>
              <a:rPr lang="ru-RU" sz="4800" dirty="0"/>
              <a:t>-Обслуживание счётчиков АСУ – ВАВИОТ , заключение договоров энергоснабжения участка. Вынос приборов учета на границу участка или установка </a:t>
            </a:r>
            <a:r>
              <a:rPr lang="ru-RU" sz="4800" dirty="0" err="1"/>
              <a:t>Вавиот</a:t>
            </a:r>
            <a:r>
              <a:rPr lang="ru-RU" sz="4800" dirty="0"/>
              <a:t>.</a:t>
            </a:r>
          </a:p>
          <a:p>
            <a:pPr>
              <a:buNone/>
            </a:pPr>
            <a:r>
              <a:rPr lang="ru-RU" sz="4800" dirty="0"/>
              <a:t>-Закупка и установка светодиодных ламп , дополнительных светильников уличного освещения. Контроль счётчиков у садоводов</a:t>
            </a:r>
          </a:p>
          <a:p>
            <a:pPr>
              <a:buNone/>
            </a:pPr>
            <a:r>
              <a:rPr lang="ru-RU" sz="4800" dirty="0"/>
              <a:t>-Балансировка потребителей СНТ по фазам. Обслуживание уличного освещения. Кронштейны, фотодатчики.</a:t>
            </a:r>
          </a:p>
          <a:p>
            <a:pPr>
              <a:buNone/>
            </a:pPr>
            <a:r>
              <a:rPr lang="ru-RU" sz="4800" dirty="0">
                <a:solidFill>
                  <a:srgbClr val="00B0F0"/>
                </a:solidFill>
              </a:rPr>
              <a:t>- </a:t>
            </a:r>
            <a:r>
              <a:rPr lang="ru-RU" sz="4800" b="1" dirty="0">
                <a:solidFill>
                  <a:srgbClr val="00B0F0"/>
                </a:solidFill>
              </a:rPr>
              <a:t>Начало работ по прокладке линии уличного освещения отдельно от основной. Изучение коммерческих предложения, монтаж до 500 </a:t>
            </a:r>
            <a:r>
              <a:rPr lang="ru-RU" sz="4800" b="1" dirty="0" err="1">
                <a:solidFill>
                  <a:srgbClr val="00B0F0"/>
                </a:solidFill>
              </a:rPr>
              <a:t>п</a:t>
            </a:r>
            <a:r>
              <a:rPr lang="ru-RU" sz="4800" b="1" dirty="0">
                <a:solidFill>
                  <a:srgbClr val="00B0F0"/>
                </a:solidFill>
              </a:rPr>
              <a:t>/м.</a:t>
            </a:r>
          </a:p>
          <a:p>
            <a:pPr>
              <a:buNone/>
            </a:pPr>
            <a:r>
              <a:rPr lang="ru-RU" sz="4800" b="1" dirty="0"/>
              <a:t>Содержание дорог </a:t>
            </a:r>
            <a:endParaRPr lang="ru-RU" sz="4800" dirty="0"/>
          </a:p>
          <a:p>
            <a:pPr>
              <a:buNone/>
            </a:pPr>
            <a:r>
              <a:rPr lang="ru-RU" sz="4800" dirty="0"/>
              <a:t>- расширение дороги под пешеходную зону на Садовой от Цветочной до  ул.Берёзовой.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4800" dirty="0" smtClean="0"/>
              <a:t>- </a:t>
            </a:r>
            <a:r>
              <a:rPr lang="ru-RU" sz="4800" dirty="0"/>
              <a:t>Ямочный ремонт улиц  Садовая и других улиц по заявкам старших. </a:t>
            </a:r>
          </a:p>
          <a:p>
            <a:pPr>
              <a:buNone/>
            </a:pPr>
            <a:r>
              <a:rPr lang="ru-RU" sz="4800" dirty="0"/>
              <a:t>- укрепления ручья между средним прудом и </a:t>
            </a:r>
            <a:r>
              <a:rPr lang="ru-RU" sz="4800" dirty="0" err="1"/>
              <a:t>уч</a:t>
            </a:r>
            <a:r>
              <a:rPr lang="ru-RU" sz="4800" dirty="0"/>
              <a:t>. 169, </a:t>
            </a:r>
            <a:r>
              <a:rPr lang="ru-RU" sz="4800" b="1" dirty="0">
                <a:solidFill>
                  <a:srgbClr val="FF0000"/>
                </a:solidFill>
              </a:rPr>
              <a:t>вдоль </a:t>
            </a:r>
            <a:r>
              <a:rPr lang="ru-RU" sz="4800" b="1" dirty="0" err="1">
                <a:solidFill>
                  <a:srgbClr val="FF0000"/>
                </a:solidFill>
              </a:rPr>
              <a:t>уч</a:t>
            </a:r>
            <a:r>
              <a:rPr lang="ru-RU" sz="4800" b="1" dirty="0">
                <a:solidFill>
                  <a:srgbClr val="FF0000"/>
                </a:solidFill>
              </a:rPr>
              <a:t>.  150 по </a:t>
            </a:r>
            <a:r>
              <a:rPr lang="ru-RU" sz="4800" b="1" dirty="0" err="1">
                <a:solidFill>
                  <a:srgbClr val="FF0000"/>
                </a:solidFill>
              </a:rPr>
              <a:t>ул</a:t>
            </a:r>
            <a:r>
              <a:rPr lang="ru-RU" sz="4800" b="1" dirty="0">
                <a:solidFill>
                  <a:srgbClr val="FF0000"/>
                </a:solidFill>
              </a:rPr>
              <a:t> Луговая</a:t>
            </a:r>
            <a:r>
              <a:rPr lang="ru-RU" sz="4800" dirty="0"/>
              <a:t>.</a:t>
            </a:r>
          </a:p>
          <a:p>
            <a:pPr>
              <a:buNone/>
            </a:pPr>
            <a:r>
              <a:rPr lang="ru-RU" sz="4800" dirty="0"/>
              <a:t>- </a:t>
            </a:r>
            <a:r>
              <a:rPr lang="ru-RU" sz="4800" b="1" dirty="0">
                <a:solidFill>
                  <a:srgbClr val="FF0000"/>
                </a:solidFill>
              </a:rPr>
              <a:t>оборудование </a:t>
            </a:r>
            <a:r>
              <a:rPr lang="ru-RU" sz="4800" b="1" dirty="0" smtClean="0">
                <a:solidFill>
                  <a:srgbClr val="FF0000"/>
                </a:solidFill>
              </a:rPr>
              <a:t>дорожными знаками все улицы. </a:t>
            </a:r>
            <a:endParaRPr lang="ru-RU" sz="4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b="1" dirty="0"/>
              <a:t>Содержание водопровода</a:t>
            </a:r>
            <a:endParaRPr lang="ru-RU" sz="4800" dirty="0"/>
          </a:p>
          <a:p>
            <a:pPr>
              <a:buNone/>
            </a:pPr>
            <a:r>
              <a:rPr lang="ru-RU" sz="4800" dirty="0"/>
              <a:t>- </a:t>
            </a:r>
            <a:r>
              <a:rPr lang="ru-RU" sz="4800" dirty="0" err="1"/>
              <a:t>Вкл</a:t>
            </a:r>
            <a:r>
              <a:rPr lang="ru-RU" sz="4800" dirty="0"/>
              <a:t> и </a:t>
            </a:r>
            <a:r>
              <a:rPr lang="ru-RU" sz="4800" dirty="0" err="1"/>
              <a:t>выкл</a:t>
            </a:r>
            <a:r>
              <a:rPr lang="ru-RU" sz="4800" dirty="0"/>
              <a:t> летнего с </a:t>
            </a:r>
            <a:r>
              <a:rPr lang="ru-RU" sz="4800" dirty="0" err="1"/>
              <a:t>расходниками</a:t>
            </a:r>
            <a:r>
              <a:rPr lang="ru-RU" sz="4800" dirty="0"/>
              <a:t>  и т.п. </a:t>
            </a:r>
          </a:p>
          <a:p>
            <a:pPr>
              <a:buNone/>
            </a:pPr>
            <a:r>
              <a:rPr lang="ru-RU" sz="4800" dirty="0"/>
              <a:t>- Изготовление тех. документации  по новым водопроводным линиям </a:t>
            </a:r>
          </a:p>
          <a:p>
            <a:pPr>
              <a:buNone/>
            </a:pPr>
            <a:r>
              <a:rPr lang="ru-RU" sz="4800" dirty="0"/>
              <a:t>- Чистка, замена арматуры в колодцах, подъём просевших колодцев. </a:t>
            </a:r>
            <a:r>
              <a:rPr lang="ru-RU" sz="4800" b="1" dirty="0">
                <a:solidFill>
                  <a:srgbClr val="FF0000"/>
                </a:solidFill>
              </a:rPr>
              <a:t>Мероприятия по исключению отбора воды мимо индивидуальных счётчиков.</a:t>
            </a:r>
          </a:p>
          <a:p>
            <a:pPr>
              <a:buNone/>
            </a:pPr>
            <a:r>
              <a:rPr lang="ru-RU" sz="4800" b="1" dirty="0"/>
              <a:t>Содержание ограждения</a:t>
            </a:r>
            <a:endParaRPr lang="ru-RU" sz="4800" dirty="0"/>
          </a:p>
          <a:p>
            <a:pPr>
              <a:buNone/>
            </a:pPr>
            <a:r>
              <a:rPr lang="ru-RU" sz="4800" dirty="0"/>
              <a:t>-ремонт мусоросборников, старого ограждения, калиток, ворот</a:t>
            </a:r>
          </a:p>
          <a:p>
            <a:pPr>
              <a:buNone/>
            </a:pPr>
            <a:r>
              <a:rPr lang="ru-RU" sz="4800" b="1" dirty="0"/>
              <a:t>Содержание системы видеонаблюдения</a:t>
            </a:r>
            <a:endParaRPr lang="ru-RU" sz="4800" dirty="0"/>
          </a:p>
          <a:p>
            <a:pPr>
              <a:buNone/>
            </a:pPr>
            <a:r>
              <a:rPr lang="ru-RU" sz="4800" b="1" dirty="0">
                <a:solidFill>
                  <a:srgbClr val="FF0000"/>
                </a:solidFill>
              </a:rPr>
              <a:t>- Обслуживание системы, увеличение количества камер 4-6 шт.</a:t>
            </a:r>
          </a:p>
          <a:p>
            <a:pPr>
              <a:buNone/>
            </a:pPr>
            <a:r>
              <a:rPr lang="ru-RU" sz="4800" b="1" dirty="0"/>
              <a:t>Противопожарные мероприятия</a:t>
            </a:r>
            <a:endParaRPr lang="ru-RU" sz="4800" dirty="0"/>
          </a:p>
          <a:p>
            <a:pPr>
              <a:buNone/>
            </a:pPr>
            <a:r>
              <a:rPr lang="ru-RU" sz="4800" dirty="0" smtClean="0"/>
              <a:t>-Установка </a:t>
            </a:r>
            <a:r>
              <a:rPr lang="ru-RU" sz="4800" dirty="0"/>
              <a:t>противопожарных щитов и </a:t>
            </a:r>
            <a:r>
              <a:rPr lang="ru-RU" sz="4800" b="1" dirty="0">
                <a:solidFill>
                  <a:srgbClr val="FF0000"/>
                </a:solidFill>
              </a:rPr>
              <a:t>звукового сигнала. Оборудование информационными  табличками </a:t>
            </a:r>
          </a:p>
          <a:p>
            <a:pPr>
              <a:buNone/>
            </a:pPr>
            <a:r>
              <a:rPr lang="ru-RU" sz="4800" b="1" dirty="0"/>
              <a:t>Прочие общехозяйственные работы</a:t>
            </a:r>
            <a:endParaRPr lang="ru-RU" sz="4800" dirty="0"/>
          </a:p>
          <a:p>
            <a:pPr>
              <a:buNone/>
            </a:pPr>
            <a:r>
              <a:rPr lang="ru-RU" sz="4800" dirty="0" smtClean="0"/>
              <a:t>- </a:t>
            </a:r>
            <a:r>
              <a:rPr lang="ru-RU" sz="4800" dirty="0"/>
              <a:t>3-х разовый покос территории и противопожарной зоны вокруг СНТ,  </a:t>
            </a:r>
          </a:p>
          <a:p>
            <a:pPr>
              <a:buNone/>
            </a:pPr>
            <a:r>
              <a:rPr lang="ru-RU" sz="4800" dirty="0"/>
              <a:t>- очистка кюветов и </a:t>
            </a:r>
            <a:r>
              <a:rPr lang="ru-RU" sz="4800" dirty="0" err="1"/>
              <a:t>ливнёвок</a:t>
            </a:r>
            <a:r>
              <a:rPr lang="ru-RU" sz="4800" dirty="0"/>
              <a:t> </a:t>
            </a:r>
            <a:r>
              <a:rPr lang="ru-RU" sz="4800" dirty="0" err="1"/>
              <a:t>и</a:t>
            </a:r>
            <a:r>
              <a:rPr lang="ru-RU" sz="4800" dirty="0"/>
              <a:t> </a:t>
            </a:r>
            <a:r>
              <a:rPr lang="ru-RU" sz="4800" dirty="0" err="1"/>
              <a:t>грязеприёмников</a:t>
            </a:r>
            <a:r>
              <a:rPr lang="ru-RU" sz="4800" dirty="0"/>
              <a:t>, уборка мусоросборников, очистка леса, обрезка веток, </a:t>
            </a:r>
            <a:r>
              <a:rPr lang="ru-RU" sz="4800" b="1" dirty="0" err="1">
                <a:solidFill>
                  <a:srgbClr val="FF0000"/>
                </a:solidFill>
              </a:rPr>
              <a:t>кронирование</a:t>
            </a:r>
            <a:r>
              <a:rPr lang="ru-RU" sz="4800" b="1" dirty="0">
                <a:solidFill>
                  <a:srgbClr val="FF0000"/>
                </a:solidFill>
              </a:rPr>
              <a:t> деревьев 6-8 тополей  </a:t>
            </a:r>
          </a:p>
          <a:p>
            <a:pPr>
              <a:buNone/>
            </a:pPr>
            <a:r>
              <a:rPr lang="ru-RU" sz="4800" dirty="0" smtClean="0"/>
              <a:t>- </a:t>
            </a:r>
            <a:r>
              <a:rPr lang="ru-RU" sz="4800" b="1" dirty="0">
                <a:solidFill>
                  <a:srgbClr val="FF0000"/>
                </a:solidFill>
              </a:rPr>
              <a:t>очистка русла </a:t>
            </a:r>
            <a:r>
              <a:rPr lang="ru-RU" sz="4800" b="1" dirty="0" err="1">
                <a:solidFill>
                  <a:srgbClr val="FF0000"/>
                </a:solidFill>
              </a:rPr>
              <a:t>Любосеевки</a:t>
            </a:r>
            <a:r>
              <a:rPr lang="ru-RU" sz="4800" b="1" dirty="0">
                <a:solidFill>
                  <a:srgbClr val="FF0000"/>
                </a:solidFill>
              </a:rPr>
              <a:t> на территории СНТ и выход из нижнего пруда.</a:t>
            </a:r>
            <a:r>
              <a:rPr lang="ru-RU" sz="4800" dirty="0"/>
              <a:t>                                                                                               </a:t>
            </a:r>
          </a:p>
          <a:p>
            <a:pPr>
              <a:buNone/>
            </a:pPr>
            <a:r>
              <a:rPr lang="ru-RU" sz="4800" dirty="0"/>
              <a:t>- мероприятия по подготовке среднего пруда к сезону,  </a:t>
            </a:r>
            <a:r>
              <a:rPr lang="ru-RU" sz="4800" b="1" dirty="0">
                <a:solidFill>
                  <a:srgbClr val="FF0000"/>
                </a:solidFill>
              </a:rPr>
              <a:t>мероприятия для проведения субботника</a:t>
            </a:r>
          </a:p>
          <a:p>
            <a:pPr>
              <a:buNone/>
            </a:pPr>
            <a:r>
              <a:rPr lang="ru-RU" sz="4800" dirty="0"/>
              <a:t>- формирование реестра членов </a:t>
            </a:r>
            <a:r>
              <a:rPr lang="ru-RU" sz="4800" dirty="0" err="1"/>
              <a:t>снт</a:t>
            </a:r>
            <a:r>
              <a:rPr lang="ru-RU" sz="4800" dirty="0"/>
              <a:t>, граждан ведущих садоводство без участия в товариществе</a:t>
            </a:r>
          </a:p>
          <a:p>
            <a:pPr>
              <a:buNone/>
            </a:pPr>
            <a:r>
              <a:rPr lang="ru-RU" sz="4800" dirty="0"/>
              <a:t>- </a:t>
            </a:r>
            <a:r>
              <a:rPr lang="ru-RU" sz="4800" b="1" dirty="0">
                <a:solidFill>
                  <a:srgbClr val="00B0F0"/>
                </a:solidFill>
              </a:rPr>
              <a:t>инициировать проведение Общественных слушаний проекта плана по санитарной вырубки и мероприятиям по </a:t>
            </a:r>
            <a:r>
              <a:rPr lang="ru-RU" sz="4800" b="1" dirty="0" err="1">
                <a:solidFill>
                  <a:srgbClr val="00B0F0"/>
                </a:solidFill>
              </a:rPr>
              <a:t>лесовосстановлению</a:t>
            </a:r>
            <a:r>
              <a:rPr lang="ru-RU" sz="4800" b="1" dirty="0">
                <a:solidFill>
                  <a:srgbClr val="00B0F0"/>
                </a:solidFill>
              </a:rPr>
              <a:t>, разработанным Комитетом лесного хозяйства Московской области.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ВОПРОСУ </a:t>
            </a:r>
            <a:r>
              <a:rPr lang="ru-RU" sz="6000" dirty="0" smtClean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критерий - 30 постоянно проживающих у нас выполняется... Сейчас в программу уже включено порядка 10 СНТ Московской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4800" b="1" dirty="0" smtClean="0"/>
              <a:t>Бюджет 2021 г. Утверждение плана работ, сметы расходов на 2021 г., размера членских взносов, целевых взносов и иных платежей.</a:t>
            </a:r>
            <a:endParaRPr lang="ru-RU" sz="4800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 на 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25658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000" dirty="0" smtClean="0"/>
              <a:t>Работа по увеличению мощности в СНТ, приём заявок на увеличение мощности от садоводов.</a:t>
            </a:r>
          </a:p>
          <a:p>
            <a:pPr lvl="0"/>
            <a:r>
              <a:rPr lang="ru-RU" sz="4000" dirty="0" smtClean="0"/>
              <a:t>Оформление земель общего пользования в долевую собственность.</a:t>
            </a:r>
          </a:p>
          <a:p>
            <a:pPr lvl="0"/>
            <a:r>
              <a:rPr lang="ru-RU" sz="4000" dirty="0" smtClean="0"/>
              <a:t>Обслуживания электрохозяйства, закупка материалов на содержание электрохозяйства. Распределение нагрузки по фазам.</a:t>
            </a:r>
          </a:p>
          <a:p>
            <a:pPr lvl="0"/>
            <a:r>
              <a:rPr lang="ru-RU" sz="4000" dirty="0" smtClean="0"/>
              <a:t>Обслуживание уличного освещения и электроснабжение зданий и сооружений. Установка светодиодных светильников для уличного освещения.</a:t>
            </a:r>
          </a:p>
          <a:p>
            <a:pPr lvl="0"/>
            <a:r>
              <a:rPr lang="ru-RU" sz="4000" dirty="0" smtClean="0"/>
              <a:t>Сбор  информации о показаниях индивидуальных счётчиков (электронная почта, </a:t>
            </a:r>
            <a:r>
              <a:rPr lang="ru-RU" sz="4000" dirty="0" err="1" smtClean="0"/>
              <a:t>Вотсап</a:t>
            </a:r>
            <a:r>
              <a:rPr lang="ru-RU" sz="4000" dirty="0" smtClean="0"/>
              <a:t> СМС и автоматизированный сбор  информации. Передача донных для бухгалтерского учета и начислений)</a:t>
            </a:r>
          </a:p>
          <a:p>
            <a:pPr lvl="0"/>
            <a:r>
              <a:rPr lang="ru-RU" sz="4000" dirty="0" smtClean="0"/>
              <a:t>Оборудование участков приборами удалённого учета электроэнергии. Организация выноса приборов учета на границу участка. Установка автоматов ограничения нагрузки на участки в соответствии с заявленной мощностью.</a:t>
            </a:r>
          </a:p>
          <a:p>
            <a:pPr lvl="0"/>
            <a:r>
              <a:rPr lang="ru-RU" sz="4000" dirty="0" smtClean="0"/>
              <a:t>Ревизия запорной арматуры в уличных колодцах. Включение летнего водопровода.  Чистка  и откачкой колодцев.  </a:t>
            </a:r>
          </a:p>
          <a:p>
            <a:pPr lvl="0"/>
            <a:r>
              <a:rPr lang="ru-RU" sz="4000" dirty="0" smtClean="0"/>
              <a:t>Содержание узла учёта водоснабжения.  Техническое обслуживание магистрального водопровода. </a:t>
            </a:r>
          </a:p>
          <a:p>
            <a:pPr lvl="0"/>
            <a:r>
              <a:rPr lang="ru-RU" sz="4000" dirty="0" smtClean="0"/>
              <a:t>Замена приборов учёта водоснабжения участков на приборы с </a:t>
            </a:r>
            <a:r>
              <a:rPr lang="ru-RU" sz="4000" dirty="0" err="1" smtClean="0"/>
              <a:t>радиомодулем</a:t>
            </a:r>
            <a:r>
              <a:rPr lang="ru-RU" sz="4000" dirty="0" smtClean="0"/>
              <a:t> для систематического контроля расхода воды на участках. Своевременное и регулярное начисление оплаты за водопотребление.</a:t>
            </a:r>
          </a:p>
          <a:p>
            <a:pPr lvl="0"/>
            <a:r>
              <a:rPr lang="ru-RU" sz="4000" dirty="0" smtClean="0"/>
              <a:t>Выключение летнего водопровода. Сбор информации по расходу воды за сезон. Сверка платежей с расходом воды.</a:t>
            </a:r>
          </a:p>
          <a:p>
            <a:pPr lvl="0"/>
            <a:r>
              <a:rPr lang="ru-RU" sz="4000" dirty="0" smtClean="0"/>
              <a:t>Устройство сплошного покрытия по Садовой улице  из асфальтной крошки (участок от Южного проезда до Южной улицы.) </a:t>
            </a:r>
          </a:p>
          <a:p>
            <a:pPr lvl="0"/>
            <a:r>
              <a:rPr lang="ru-RU" sz="4000" dirty="0" smtClean="0"/>
              <a:t>Ямочный ремонт Цветочной улицы от Садовой до Луговой. </a:t>
            </a:r>
          </a:p>
          <a:p>
            <a:pPr lvl="0"/>
            <a:r>
              <a:rPr lang="ru-RU" sz="4000" dirty="0" smtClean="0"/>
              <a:t>Ямочный ремонт Луговой улицы от Мичуринской до Речной. </a:t>
            </a:r>
          </a:p>
          <a:p>
            <a:pPr lvl="0"/>
            <a:r>
              <a:rPr lang="ru-RU" sz="4000" dirty="0" smtClean="0"/>
              <a:t>Ямочный ремонт улиц после весеннего паводка и по заявкам старших.</a:t>
            </a:r>
          </a:p>
          <a:p>
            <a:pPr lvl="0"/>
            <a:r>
              <a:rPr lang="ru-RU" sz="4000" dirty="0" smtClean="0"/>
              <a:t>Устройство прохода от Южного проезда до Южной улицы. </a:t>
            </a:r>
          </a:p>
          <a:p>
            <a:pPr lvl="0"/>
            <a:r>
              <a:rPr lang="ru-RU" sz="4000" dirty="0" smtClean="0"/>
              <a:t>Расширение русла </a:t>
            </a:r>
            <a:r>
              <a:rPr lang="ru-RU" sz="4000" dirty="0" err="1" smtClean="0"/>
              <a:t>Любосеевки</a:t>
            </a:r>
            <a:r>
              <a:rPr lang="ru-RU" sz="4000" dirty="0" smtClean="0"/>
              <a:t> за участком №8. </a:t>
            </a:r>
          </a:p>
          <a:p>
            <a:pPr lvl="0"/>
            <a:r>
              <a:rPr lang="ru-RU" sz="4000" dirty="0" smtClean="0"/>
              <a:t>Благоустройство зоны центрального пруда с озеленением, аэрацией и вырубкой старых насаждений. </a:t>
            </a:r>
          </a:p>
          <a:p>
            <a:pPr lvl="0"/>
            <a:r>
              <a:rPr lang="ru-RU" sz="4000" dirty="0" smtClean="0"/>
              <a:t>Очистка  дорог и проездов от снега</a:t>
            </a:r>
          </a:p>
          <a:p>
            <a:pPr lvl="0"/>
            <a:r>
              <a:rPr lang="ru-RU" sz="4000" dirty="0" smtClean="0"/>
              <a:t>Очистка </a:t>
            </a:r>
            <a:r>
              <a:rPr lang="ru-RU" sz="4000" dirty="0" err="1" smtClean="0"/>
              <a:t>ливнёвок</a:t>
            </a:r>
            <a:r>
              <a:rPr lang="ru-RU" sz="4000" dirty="0" smtClean="0"/>
              <a:t>, кюветов и </a:t>
            </a:r>
            <a:r>
              <a:rPr lang="ru-RU" sz="4000" dirty="0" err="1" smtClean="0"/>
              <a:t>грязеприёмников</a:t>
            </a:r>
            <a:r>
              <a:rPr lang="ru-RU" sz="4000" dirty="0" smtClean="0"/>
              <a:t>.</a:t>
            </a:r>
          </a:p>
          <a:p>
            <a:pPr lvl="0"/>
            <a:r>
              <a:rPr lang="ru-RU" sz="4000" dirty="0" smtClean="0"/>
              <a:t>Очистка периметра в зоне ответственности СНТ от поросли, уборка периметра от ТКО (проведение субботника)</a:t>
            </a:r>
          </a:p>
          <a:p>
            <a:pPr lvl="0"/>
            <a:r>
              <a:rPr lang="ru-RU" sz="4000" dirty="0" smtClean="0"/>
              <a:t>Организация вывоза ТКО, чистка и уборка площадок сбора ТКО</a:t>
            </a:r>
          </a:p>
          <a:p>
            <a:pPr lvl="0"/>
            <a:r>
              <a:rPr lang="ru-RU" sz="4000" dirty="0" smtClean="0"/>
              <a:t>Ремонт ограждения СНТ, ворот, калиток</a:t>
            </a:r>
          </a:p>
          <a:p>
            <a:pPr lvl="0"/>
            <a:r>
              <a:rPr lang="ru-RU" sz="4000" dirty="0" smtClean="0"/>
              <a:t>Содержание автоматических ворот, шлагбаума, считыватель открывания калиток, доводчиков, запоров и замков.</a:t>
            </a:r>
          </a:p>
          <a:p>
            <a:pPr lvl="0"/>
            <a:r>
              <a:rPr lang="ru-RU" sz="4000" dirty="0" smtClean="0"/>
              <a:t>Содержание зданий и сооружений СНТ (правление, пункт охраны, склад-контейнер, </a:t>
            </a:r>
            <a:r>
              <a:rPr lang="ru-RU" sz="4000" dirty="0" err="1" smtClean="0"/>
              <a:t>электрощитовая</a:t>
            </a:r>
            <a:r>
              <a:rPr lang="ru-RU" sz="4000" dirty="0" smtClean="0"/>
              <a:t>)</a:t>
            </a:r>
          </a:p>
          <a:p>
            <a:pPr lvl="0"/>
            <a:r>
              <a:rPr lang="ru-RU" sz="4000" dirty="0" smtClean="0"/>
              <a:t>Содержание системы видеонаблюдения. Устройство системы оповещения.</a:t>
            </a:r>
          </a:p>
          <a:p>
            <a:pPr lvl="0"/>
            <a:r>
              <a:rPr lang="ru-RU" sz="4000" dirty="0" smtClean="0"/>
              <a:t>Содержание противопожарного инвентаря. Организация передвижного поста пожаротушения.</a:t>
            </a:r>
          </a:p>
          <a:p>
            <a:pPr lvl="0"/>
            <a:r>
              <a:rPr lang="ru-RU" sz="4000" dirty="0" smtClean="0"/>
              <a:t>Оборудование территории СНТ дорожными знаками и информационными табличками.</a:t>
            </a:r>
          </a:p>
          <a:p>
            <a:pPr lvl="0"/>
            <a:r>
              <a:rPr lang="ru-RU" sz="4000" dirty="0" smtClean="0"/>
              <a:t>Ведение реестра садоводов, формирование архива, содержание информационных ресурсов (сайт, информационные доски) </a:t>
            </a:r>
          </a:p>
          <a:p>
            <a:pPr lvl="0"/>
            <a:r>
              <a:rPr lang="ru-RU" sz="4000" dirty="0" smtClean="0"/>
              <a:t>Устройство указателя поворота на въезд в СНТ.</a:t>
            </a:r>
          </a:p>
          <a:p>
            <a:pPr lvl="0"/>
            <a:r>
              <a:rPr lang="ru-RU" sz="4000" dirty="0" smtClean="0"/>
              <a:t>Незавершённые мероприятия по плану 2020 года.</a:t>
            </a:r>
          </a:p>
          <a:p>
            <a:r>
              <a:rPr lang="ru-RU" sz="4000" dirty="0" smtClean="0"/>
              <a:t> Доработка сайта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772816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Смета расходов на 2021 год</a:t>
            </a:r>
            <a:br>
              <a:rPr lang="ru-RU" sz="4000" dirty="0" smtClean="0"/>
            </a:br>
            <a:r>
              <a:rPr lang="ru-RU" sz="4000" dirty="0" smtClean="0"/>
              <a:t>Смета составлена из стоимости 1500 руб./сотка в год. </a:t>
            </a:r>
            <a:endParaRPr lang="ru-RU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900" dirty="0" smtClean="0"/>
              <a:t>ВОПРОС </a:t>
            </a:r>
            <a:r>
              <a:rPr lang="ru-RU" sz="6700" dirty="0" smtClean="0"/>
              <a:t>9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Утверждение решений заседаний Правления за 2020 год о приёме в члены СНТ.</a:t>
            </a:r>
            <a:endParaRPr lang="ru-RU" sz="5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933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 </a:t>
            </a:r>
            <a:r>
              <a:rPr lang="ru-RU" sz="6000" smtClean="0"/>
              <a:t>10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5400" b="1" smtClean="0"/>
              <a:t>Перераспределение земельного участка с кадастровым номером 50:14:0030464:643.</a:t>
            </a:r>
            <a:endParaRPr lang="ru-RU" sz="540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>Перераспределение земельного участка с кадастровым номером 50:14:0030464:643.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704856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Движение и остаток денежных средств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809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Нет актуальных сведений о членах СНТ (собственниках) и их автотранспорте.</a:t>
            </a:r>
          </a:p>
          <a:p>
            <a:r>
              <a:rPr lang="ru-RU" sz="1800" dirty="0" smtClean="0"/>
              <a:t>Как заставить людей читать информацию на сайте , стендах и т.п.</a:t>
            </a:r>
          </a:p>
          <a:p>
            <a:r>
              <a:rPr lang="ru-RU" sz="1800" dirty="0" smtClean="0"/>
              <a:t>С момента его вступления в собственность участком новый правообладатель обязан заявить о своём </a:t>
            </a:r>
            <a:r>
              <a:rPr lang="ru-RU" sz="1800" dirty="0" err="1" smtClean="0"/>
              <a:t>правообладании</a:t>
            </a:r>
            <a:r>
              <a:rPr lang="ru-RU" sz="1800" dirty="0" smtClean="0"/>
              <a:t>. Далее либо вступить в члены, либо закрепить взаимоотношения с СНТ договором. </a:t>
            </a:r>
          </a:p>
          <a:p>
            <a:r>
              <a:rPr lang="ru-RU" sz="1800" dirty="0" smtClean="0"/>
              <a:t>Так же и с постановкой на кадастровый учет и приватизацию ЗУ</a:t>
            </a:r>
          </a:p>
          <a:p>
            <a:r>
              <a:rPr lang="ru-RU" sz="1800" dirty="0" smtClean="0"/>
              <a:t>Нет информации о расходе </a:t>
            </a:r>
            <a:r>
              <a:rPr lang="ru-RU" sz="1800" dirty="0" err="1" smtClean="0"/>
              <a:t>ресурсов,нет</a:t>
            </a:r>
            <a:r>
              <a:rPr lang="ru-RU" sz="1800" dirty="0" smtClean="0"/>
              <a:t> возможности провести начисления, оплата ресурсов осуществляется не регулярно, порой через год , а то и позже.</a:t>
            </a:r>
          </a:p>
          <a:p>
            <a:r>
              <a:rPr lang="ru-RU" sz="1800" dirty="0" smtClean="0"/>
              <a:t>Систематическое сваливание веток, кустов, плодов, корней, листвы и травы в контейнер либо в лес.</a:t>
            </a:r>
          </a:p>
          <a:p>
            <a:r>
              <a:rPr lang="ru-RU" sz="1800" dirty="0" smtClean="0"/>
              <a:t>Нависание крупных веток деревьев на дороги, заросли кустарника через сетчатые заборы на дороги, посадки перед своими заборами.</a:t>
            </a:r>
          </a:p>
          <a:p>
            <a:r>
              <a:rPr lang="ru-RU" sz="1800" dirty="0" smtClean="0"/>
              <a:t>Старые больные деревья и кустарники.</a:t>
            </a:r>
          </a:p>
          <a:p>
            <a:r>
              <a:rPr lang="ru-RU" sz="1800" dirty="0" smtClean="0"/>
              <a:t>Хамское отношение к соседям, окружающей среде ( слив нечистот, скаты кровли на дороги даже без снегозадержания, замена старых заборов на новые с увеличением площади за счёт земель общего пользования.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Должники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1366"/>
            <a:ext cx="8540466" cy="53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9.3. Ответственность за нарушение обязательств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9.3.2</a:t>
            </a:r>
            <a:r>
              <a:rPr lang="ru-RU" sz="2000" dirty="0" smtClean="0"/>
              <a:t>. По решению Правления товарищества член товарищества, лицо, ведущее садоводство без участия в товариществе, </a:t>
            </a:r>
            <a:r>
              <a:rPr lang="ru-RU" sz="2000" dirty="0" smtClean="0">
                <a:solidFill>
                  <a:srgbClr val="FF0000"/>
                </a:solidFill>
              </a:rPr>
              <a:t>могут быть отключены от </a:t>
            </a:r>
            <a:r>
              <a:rPr lang="ru-RU" sz="2000" dirty="0" err="1" smtClean="0">
                <a:solidFill>
                  <a:srgbClr val="FF0000"/>
                </a:solidFill>
              </a:rPr>
              <a:t>ресурсоснабжающей</a:t>
            </a:r>
            <a:r>
              <a:rPr lang="ru-RU" sz="2000" dirty="0" smtClean="0">
                <a:solidFill>
                  <a:srgbClr val="FF0000"/>
                </a:solidFill>
              </a:rPr>
              <a:t> сети садоводства или частично ограничены в подаче ресурса при наличии долга за потребленный ресурс более чем за 2 месяца.</a:t>
            </a:r>
            <a:r>
              <a:rPr lang="ru-RU" sz="2000" dirty="0" smtClean="0"/>
              <a:t> Подключение к </a:t>
            </a:r>
            <a:r>
              <a:rPr lang="ru-RU" sz="2000" dirty="0" err="1" smtClean="0"/>
              <a:t>ресурсоснабжающей</a:t>
            </a:r>
            <a:r>
              <a:rPr lang="ru-RU" sz="2000" dirty="0" smtClean="0"/>
              <a:t> сети или полное восстановление подачи ресурса производится по решению Правления товарищества после полной оплаты должником задолженности и предоплаты расходов, связанных с подключением.</a:t>
            </a:r>
          </a:p>
          <a:p>
            <a:pPr>
              <a:buNone/>
            </a:pPr>
            <a:r>
              <a:rPr lang="ru-RU" sz="2400" dirty="0" smtClean="0"/>
              <a:t>9.3.3. Член Товарищества, лицо, ведущее садоводство без участия в товариществе, сверх возмещения причиненных убытков уплачивают неустойку в виде штрафа в размере: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30% МРОТ в Московская область за каждый случай нарушения запретов, установленных пунктом 7.2.18 настоящего устава.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7.2.18 Граждане не вправе: </a:t>
            </a:r>
          </a:p>
          <a:p>
            <a:pPr algn="just">
              <a:buNone/>
            </a:pPr>
            <a:r>
              <a:rPr lang="ru-RU" sz="1600" dirty="0" smtClean="0"/>
              <a:t>а) использовать бытовые машины (приборы, оборудование), мощность подключения которых превышает максимально допустимые нагрузки, рассчитанные товариществом исходя из значения мощности энергоснабжения территории товарищества и технических характеристик электросети Товарищества; </a:t>
            </a:r>
          </a:p>
          <a:p>
            <a:pPr algn="just">
              <a:buNone/>
            </a:pPr>
            <a:r>
              <a:rPr lang="ru-RU" sz="1600" dirty="0" smtClean="0"/>
              <a:t>б) самовольно демонтировать или отключать элементы оборудования, предусмотренное проектной и (или) технической документацией на снабжение товарищества ресурсами, домовладений, расположенных в черте земельного участка товарищества, самовольно увеличивать проектную мощность и/или изменять иные параметры, предусмотренные проектной и (или) технической документацией на территории товарищества;</a:t>
            </a:r>
          </a:p>
          <a:p>
            <a:pPr algn="just">
              <a:buNone/>
            </a:pPr>
            <a:r>
              <a:rPr lang="ru-RU" sz="1600" dirty="0" smtClean="0"/>
              <a:t> в) самовольно нарушать пломбы на приборах учета и в местах их подключения (крепления), демонтировать приборы учета и осуществлять несанкционированное вмешательство в работу указанных приборов учета; </a:t>
            </a:r>
          </a:p>
          <a:p>
            <a:pPr algn="just">
              <a:buNone/>
            </a:pPr>
            <a:r>
              <a:rPr lang="ru-RU" sz="1600" dirty="0" smtClean="0"/>
              <a:t>г) несанкционированно подключать оборудование к сети инженерных сооружений Товарищества (электросеть, водопровод и пр.) напрямую или в обход приборов учета;</a:t>
            </a:r>
          </a:p>
          <a:p>
            <a:pPr algn="just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д</a:t>
            </a:r>
            <a:r>
              <a:rPr lang="ru-RU" sz="1600" dirty="0" smtClean="0"/>
              <a:t>) класть крупногабаритный (старую мебель, электроприборы, предметы интерьера и пр.) мусор, строительные отходы, обрезанные ветки деревьев и кустарника, остатки урожая яблок, груш и др. плодовых деревьев на площадки для сбора бытового мусора и внутрь контейнеров для сбора мусора…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10% МРОТ в Московская область за каждый случай нарушения обязательств, установленных пунктами 4.1.4, 7.2.8 – 7.2.10, 7.2.12 – 7.2.13 настоящего устава;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200" dirty="0" smtClean="0"/>
              <a:t>4.1.4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400" dirty="0" smtClean="0">
                <a:solidFill>
                  <a:srgbClr val="FF0000"/>
                </a:solidFill>
              </a:rPr>
              <a:t>Член товарищества обязан предоставить Правлению товарищества достоверные личные данные и своевременно информировать Правление товарищества об их изменении в течение 10 (десяти) календарных дней со дня таких изменений</a:t>
            </a:r>
          </a:p>
          <a:p>
            <a:pPr algn="just">
              <a:buNone/>
            </a:pPr>
            <a:r>
              <a:rPr lang="ru-RU" sz="1400" dirty="0" smtClean="0"/>
              <a:t>7.2.8. Соблюдать при создании и использовании объектов недвижимого имущества установленные проектом планировки и застройки территории товарищества (иным подобным документом) проектные решения, действующие как обязательные, так и рекомендуемые градостроительные, строительные, экологические, </a:t>
            </a:r>
            <a:r>
              <a:rPr lang="ru-RU" sz="1400" dirty="0" err="1" smtClean="0"/>
              <a:t>санитарногигиенические</a:t>
            </a:r>
            <a:r>
              <a:rPr lang="ru-RU" sz="1400" dirty="0" smtClean="0"/>
              <a:t>, противопожарные нормы и правила, технические регламенты и иные требования (нормы, правила, и нормативы), а также установленные настоящим уставом требования</a:t>
            </a:r>
          </a:p>
          <a:p>
            <a:pPr algn="just">
              <a:buNone/>
            </a:pPr>
            <a:r>
              <a:rPr lang="ru-RU" sz="1400" dirty="0" smtClean="0"/>
              <a:t>7.2.9. Не использовать земельный участок и находящиеся на нем строения для предпринимательских целей. Содержать не более двух единиц и не разводить домашних животных, будь то собаки, кошки и иные представители фауны. Осуществлять выгул домашних животных таким образом, чтобы избегать причинения вреда здоровью и имуществу гражданам, владеющим на законных основаниях недвижимым имуществом в составе территории товарищества, обязательно используя при этом ограничивающие специальные средства для таких животных (поводок, намордник и т.д.), не допускать загрязнение территории фекалиями домашних животных, каждый раз лично убирать за ними все испражнения. Подтверждением нарушения предусмотренной настоящим пунктом обязанности могут быть письменные обращения и средства фото-видео фиксации. </a:t>
            </a:r>
          </a:p>
          <a:p>
            <a:pPr algn="just">
              <a:buNone/>
            </a:pPr>
            <a:r>
              <a:rPr lang="ru-RU" sz="1400" dirty="0" smtClean="0"/>
              <a:t>7.2.10 Использовать объекты общей собственности только по их прямому назначению, не нарушая прав и интересов других собственников по пользованию данными объектами. Подтверждением нарушения предусмотренной настоящим пунктом обязанности могут быть письменные обращения и средства фото-видео фиксации.</a:t>
            </a:r>
          </a:p>
          <a:p>
            <a:pPr algn="just">
              <a:buNone/>
            </a:pPr>
            <a:r>
              <a:rPr lang="ru-RU" sz="1400" dirty="0" smtClean="0"/>
              <a:t>7.2.12 Содержать в чистоте и порядке прилегающую к земельному участку территорию. Парковать личный автотранспорт и автотранспорт своих гостей на своём участке или в местах, обозначенных знаками Стоянка. </a:t>
            </a:r>
          </a:p>
          <a:p>
            <a:pPr algn="just">
              <a:buNone/>
            </a:pPr>
            <a:r>
              <a:rPr lang="ru-RU" sz="1400" dirty="0" smtClean="0"/>
              <a:t>7.2.13 При обнаружении неисправностей, повреждений коллективного, индивидуального прибора учета потребления ресурсов или распределителей, нарушения целостности их пломб немедленно сообщать об этом Председателю товарищества.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2330</Words>
  <Application>Microsoft Office PowerPoint</Application>
  <PresentationFormat>Экран (4:3)</PresentationFormat>
  <Paragraphs>159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Повестка общего собрания СНТ СН «Заря-1» </vt:lpstr>
      <vt:lpstr>ВОПРОС 1</vt:lpstr>
      <vt:lpstr>План мероприятий на 2020 г.</vt:lpstr>
      <vt:lpstr>Движение и остаток денежных средств</vt:lpstr>
      <vt:lpstr>ОСНОВНЫЕ ПРОБЛЕМЫ</vt:lpstr>
      <vt:lpstr>Должники</vt:lpstr>
      <vt:lpstr>9.3. Ответственность за нарушение обязательств</vt:lpstr>
      <vt:lpstr>30% МРОТ в Московская область за каждый случай нарушения запретов, установленных пунктом 7.2.18 настоящего устава.</vt:lpstr>
      <vt:lpstr>10% МРОТ в Московская область за каждый случай нарушения обязательств, установленных пунктами 4.1.4, 7.2.8 – 7.2.10, 7.2.12 – 7.2.13 настоящего устава;</vt:lpstr>
      <vt:lpstr>10% МРОТ в Московская область за каждый случай нарушения обязательств, установленных пунктами 7.2.14 – 7.2.17 настоящего устава </vt:lpstr>
      <vt:lpstr>СОСТОЯНИЕ РАСЧЁТНОГО СЧЁТА по состоянию на 01.01.2021 на счету было 611 643 рубля</vt:lpstr>
      <vt:lpstr>ПРОГРАММА 1С:САДОВОД</vt:lpstr>
      <vt:lpstr>Поступает от 1С:Садовод</vt:lpstr>
      <vt:lpstr>КВИТАНЦИЯ</vt:lpstr>
      <vt:lpstr>Электрика</vt:lpstr>
      <vt:lpstr>НЕ оформленные участки и участки с не уточнёнными границами</vt:lpstr>
      <vt:lpstr>Слайд 17</vt:lpstr>
      <vt:lpstr>Слайд 18</vt:lpstr>
      <vt:lpstr>ВОПРОС 2 </vt:lpstr>
      <vt:lpstr>ВОПРОС 3</vt:lpstr>
      <vt:lpstr>ВОПРОС 4</vt:lpstr>
      <vt:lpstr> ВОПРОС 5 </vt:lpstr>
      <vt:lpstr>ЗАДАЧИ</vt:lpstr>
      <vt:lpstr>Ответственность за не выполнение решения по установке счётчиков удалённого учёта или выноса счётчиков на границу участка.</vt:lpstr>
      <vt:lpstr>ВОПРОС 6</vt:lpstr>
      <vt:lpstr>Расчеты по взносам за 01.01.2021 - 06.02.2021 «Водоснабжение»</vt:lpstr>
      <vt:lpstr>Расчеты по взносам за 07.02.2021 - 27.02.2021 "Водоснабжение"</vt:lpstr>
      <vt:lpstr>10 летний опыт работы показывает, - нет возможности контроля за расходом, сбора показаний и начислений</vt:lpstr>
      <vt:lpstr>ВОПРОС 7</vt:lpstr>
      <vt:lpstr>К ВОПРОСУ 7</vt:lpstr>
      <vt:lpstr>ВОПРОС 8</vt:lpstr>
      <vt:lpstr>План работ на 2021</vt:lpstr>
      <vt:lpstr>Слайд 33</vt:lpstr>
      <vt:lpstr> ВОПРОС 9 </vt:lpstr>
      <vt:lpstr>Слайд 35</vt:lpstr>
      <vt:lpstr>ВОПРОС 10</vt:lpstr>
      <vt:lpstr>Перераспределение земельного участка с кадастровым номером 50:14:0030464:643.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Повестка общего собрания СНТ СН «Заря-1»</dc:title>
  <dc:creator>Олег</dc:creator>
  <cp:lastModifiedBy>Олег</cp:lastModifiedBy>
  <cp:revision>88</cp:revision>
  <dcterms:created xsi:type="dcterms:W3CDTF">2021-02-16T16:20:04Z</dcterms:created>
  <dcterms:modified xsi:type="dcterms:W3CDTF">2021-03-03T20:16:29Z</dcterms:modified>
</cp:coreProperties>
</file>